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12" r:id="rId3"/>
    <p:sldId id="296" r:id="rId4"/>
    <p:sldId id="297" r:id="rId5"/>
    <p:sldId id="307" r:id="rId6"/>
    <p:sldId id="298" r:id="rId7"/>
    <p:sldId id="300" r:id="rId8"/>
    <p:sldId id="299" r:id="rId9"/>
    <p:sldId id="304" r:id="rId10"/>
    <p:sldId id="301" r:id="rId11"/>
    <p:sldId id="302" r:id="rId12"/>
    <p:sldId id="306" r:id="rId13"/>
    <p:sldId id="305" r:id="rId14"/>
    <p:sldId id="303" r:id="rId15"/>
    <p:sldId id="309" r:id="rId16"/>
    <p:sldId id="310" r:id="rId17"/>
    <p:sldId id="308" r:id="rId18"/>
    <p:sldId id="311" r:id="rId19"/>
    <p:sldId id="269" r:id="rId20"/>
    <p:sldId id="270" r:id="rId21"/>
    <p:sldId id="271" r:id="rId22"/>
    <p:sldId id="272" r:id="rId23"/>
    <p:sldId id="273" r:id="rId24"/>
    <p:sldId id="274" r:id="rId25"/>
    <p:sldId id="317" r:id="rId26"/>
    <p:sldId id="313" r:id="rId27"/>
    <p:sldId id="314" r:id="rId28"/>
    <p:sldId id="318" r:id="rId29"/>
    <p:sldId id="319" r:id="rId30"/>
    <p:sldId id="321" r:id="rId31"/>
    <p:sldId id="279" r:id="rId32"/>
    <p:sldId id="316" r:id="rId33"/>
    <p:sldId id="285" r:id="rId34"/>
    <p:sldId id="322" r:id="rId35"/>
    <p:sldId id="286" r:id="rId36"/>
    <p:sldId id="28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平成２年</c:v>
                </c:pt>
                <c:pt idx="1">
                  <c:v>平成１２年</c:v>
                </c:pt>
                <c:pt idx="2">
                  <c:v>平成２４年</c:v>
                </c:pt>
                <c:pt idx="3">
                  <c:v>平成２６年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20.6</c:v>
                </c:pt>
                <c:pt idx="1">
                  <c:v>30.1</c:v>
                </c:pt>
                <c:pt idx="2">
                  <c:v>39.200000000000003</c:v>
                </c:pt>
                <c:pt idx="3">
                  <c:v>39.950000000000003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平成２年</c:v>
                </c:pt>
                <c:pt idx="1">
                  <c:v>平成１２年</c:v>
                </c:pt>
                <c:pt idx="2">
                  <c:v>平成２４年</c:v>
                </c:pt>
                <c:pt idx="3">
                  <c:v>平成２６年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平成２年</c:v>
                </c:pt>
                <c:pt idx="1">
                  <c:v>平成１２年</c:v>
                </c:pt>
                <c:pt idx="2">
                  <c:v>平成２４年</c:v>
                </c:pt>
                <c:pt idx="3">
                  <c:v>平成２６年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36704"/>
        <c:axId val="100938496"/>
      </c:barChart>
      <c:catAx>
        <c:axId val="100936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0938496"/>
        <c:crosses val="autoZero"/>
        <c:auto val="1"/>
        <c:lblAlgn val="ctr"/>
        <c:lblOffset val="100"/>
        <c:noMultiLvlLbl val="0"/>
      </c:catAx>
      <c:valAx>
        <c:axId val="100938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93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タイトル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16" name="日付プレースホルダー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タイトル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7" name="コンテンツ プレースホルダー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19" name="フッター プレースホルダー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9" name="日付プレースホルダー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11" name="フッター プレースホルダー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スライド番号プレースホルダー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タイトル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25" name="テキスト プレースホルダー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8" name="コンテンツ プレースホルダー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ー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12" name="日付プレースホルダー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21" name="フッター プレースホルダー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24" name="フッター プレースホルダー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タイトル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14" name="コンテンツ プレースホルダー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29" name="フッター プレースホルダー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スライド番号プレースホルダー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タイトル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28" name="フッター プレースホルダー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タイトル プレースホルダー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1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1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1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1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1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1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第１回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セルフケア健康教室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sz="6000" dirty="0" smtClean="0"/>
              <a:t>「セルフケアを</a:t>
            </a:r>
            <a:r>
              <a:rPr kumimoji="1" lang="ja-JP" altLang="en-US" sz="6000" dirty="0" smtClean="0"/>
              <a:t>行う</a:t>
            </a:r>
            <a:r>
              <a:rPr kumimoji="1" lang="en-US" altLang="ja-JP" sz="6000" dirty="0" smtClean="0"/>
              <a:t/>
            </a:r>
            <a:br>
              <a:rPr kumimoji="1" lang="en-US" altLang="ja-JP" sz="6000" dirty="0" smtClean="0"/>
            </a:br>
            <a:r>
              <a:rPr lang="ja-JP" altLang="en-US" sz="6000" dirty="0"/>
              <a:t>　</a:t>
            </a:r>
            <a:r>
              <a:rPr lang="ja-JP" altLang="en-US" sz="6000" dirty="0" smtClean="0"/>
              <a:t>　　　</a:t>
            </a:r>
            <a:r>
              <a:rPr kumimoji="1" lang="ja-JP" altLang="en-US" sz="6000" dirty="0" smtClean="0"/>
              <a:t>基本的</a:t>
            </a:r>
            <a:r>
              <a:rPr kumimoji="1" lang="ja-JP" altLang="en-US" sz="6000" dirty="0" smtClean="0"/>
              <a:t>考え方」</a:t>
            </a:r>
            <a:endParaRPr kumimoji="1" lang="ja-JP" altLang="en-US" sz="6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なんば鍼灸院整骨院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院長 南波利宗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自律神経について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kumimoji="1" lang="ja-JP" altLang="en-US" dirty="0">
                <a:ea typeface="ＭＳ Ｐゴシック" pitchFamily="50" charset="-128"/>
              </a:rPr>
              <a:t>自律神経＝無意識に行う身体の機能をコントロールする神経</a:t>
            </a:r>
            <a:endParaRPr kumimoji="1" lang="en-US" altLang="ja-JP" dirty="0">
              <a:ea typeface="ＭＳ Ｐゴシック" pitchFamily="50" charset="-128"/>
            </a:endParaRPr>
          </a:p>
          <a:p>
            <a:pPr>
              <a:buFontTx/>
              <a:buNone/>
              <a:defRPr/>
            </a:pPr>
            <a:r>
              <a:rPr kumimoji="1" lang="ja-JP" altLang="en-US" dirty="0">
                <a:ea typeface="ＭＳ Ｐゴシック" pitchFamily="50" charset="-128"/>
              </a:rPr>
              <a:t>　　例：消化、吸収、排泄、免疫、発熱</a:t>
            </a:r>
            <a:endParaRPr kumimoji="1" lang="en-US" altLang="ja-JP" dirty="0">
              <a:ea typeface="ＭＳ Ｐゴシック" pitchFamily="50" charset="-128"/>
            </a:endParaRPr>
          </a:p>
          <a:p>
            <a:pPr marL="0" indent="0">
              <a:buFontTx/>
              <a:buNone/>
              <a:defRPr/>
            </a:pPr>
            <a:r>
              <a:rPr kumimoji="1" lang="ja-JP" altLang="en-US" dirty="0">
                <a:ea typeface="ＭＳ Ｐゴシック" pitchFamily="50" charset="-128"/>
              </a:rPr>
              <a:t>　</a:t>
            </a:r>
            <a:r>
              <a:rPr kumimoji="1" lang="en-US" altLang="ja-JP" dirty="0">
                <a:ea typeface="ＭＳ Ｐゴシック" pitchFamily="50" charset="-128"/>
              </a:rPr>
              <a:t>※</a:t>
            </a:r>
            <a:r>
              <a:rPr kumimoji="1" lang="ja-JP" altLang="en-US" dirty="0">
                <a:ea typeface="ＭＳ Ｐゴシック" pitchFamily="50" charset="-128"/>
              </a:rPr>
              <a:t>身体の</a:t>
            </a:r>
            <a:r>
              <a:rPr kumimoji="1" lang="ja-JP" altLang="en-US" sz="7200" dirty="0">
                <a:solidFill>
                  <a:srgbClr val="00B0F0"/>
                </a:solidFill>
                <a:ea typeface="ＭＳ Ｐゴシック" pitchFamily="50" charset="-128"/>
              </a:rPr>
              <a:t>「</a:t>
            </a:r>
            <a:r>
              <a:rPr kumimoji="1" lang="ja-JP" altLang="en-US" sz="7200" b="1" dirty="0">
                <a:solidFill>
                  <a:srgbClr val="00B0F0"/>
                </a:solidFill>
                <a:ea typeface="ＭＳ Ｐゴシック" pitchFamily="50" charset="-128"/>
              </a:rPr>
              <a:t>働き</a:t>
            </a:r>
            <a:r>
              <a:rPr kumimoji="1" lang="ja-JP" altLang="en-US" sz="7200" dirty="0">
                <a:solidFill>
                  <a:srgbClr val="00B0F0"/>
                </a:solidFill>
                <a:ea typeface="ＭＳ Ｐゴシック" pitchFamily="50" charset="-128"/>
              </a:rPr>
              <a:t>」</a:t>
            </a:r>
            <a:r>
              <a:rPr kumimoji="1" lang="ja-JP" altLang="en-US" dirty="0">
                <a:ea typeface="ＭＳ Ｐゴシック" pitchFamily="50" charset="-128"/>
              </a:rPr>
              <a:t>全てに関係する</a:t>
            </a:r>
            <a:endParaRPr kumimoji="1" lang="en-US" altLang="ja-JP" dirty="0">
              <a:ea typeface="ＭＳ Ｐゴシック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719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自律神経の特徴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>
                <a:ea typeface="ＭＳ Ｐゴシック" charset="-128"/>
              </a:rPr>
              <a:t>自律</a:t>
            </a:r>
            <a:r>
              <a:rPr kumimoji="1" lang="ja-JP" altLang="en-US" dirty="0" smtClean="0">
                <a:ea typeface="ＭＳ Ｐゴシック" charset="-128"/>
              </a:rPr>
              <a:t>神経の</a:t>
            </a:r>
            <a:r>
              <a:rPr kumimoji="1" lang="ja-JP" altLang="en-US" b="1" u="sng" dirty="0" smtClean="0">
                <a:ea typeface="ＭＳ Ｐゴシック" charset="-128"/>
              </a:rPr>
              <a:t>働き</a:t>
            </a:r>
            <a:r>
              <a:rPr kumimoji="1" lang="ja-JP" altLang="en-US" dirty="0" smtClean="0">
                <a:ea typeface="ＭＳ Ｐゴシック" charset="-128"/>
              </a:rPr>
              <a:t>には</a:t>
            </a:r>
            <a:r>
              <a:rPr kumimoji="1" lang="ja-JP" altLang="en-US" sz="4400" dirty="0">
                <a:ea typeface="ＭＳ Ｐゴシック" charset="-128"/>
              </a:rPr>
              <a:t>限界がある</a:t>
            </a:r>
            <a:r>
              <a:rPr kumimoji="1" lang="ja-JP" altLang="en-US" dirty="0">
                <a:ea typeface="ＭＳ Ｐゴシック" charset="-128"/>
              </a:rPr>
              <a:t>！</a:t>
            </a:r>
            <a:endParaRPr kumimoji="1" lang="en-US" altLang="ja-JP" dirty="0">
              <a:ea typeface="ＭＳ Ｐゴシック" charset="-128"/>
            </a:endParaRPr>
          </a:p>
          <a:p>
            <a:r>
              <a:rPr kumimoji="1" lang="ja-JP" altLang="en-US" dirty="0" smtClean="0">
                <a:ea typeface="ＭＳ Ｐゴシック" charset="-128"/>
              </a:rPr>
              <a:t>働き過ぎた時には、</a:t>
            </a:r>
            <a:r>
              <a:rPr kumimoji="1" lang="ja-JP" altLang="en-US" dirty="0">
                <a:ea typeface="ＭＳ Ｐゴシック" charset="-128"/>
              </a:rPr>
              <a:t>身体に警告の信号を出してくれる</a:t>
            </a:r>
            <a:endParaRPr kumimoji="1" lang="en-US" altLang="ja-JP" dirty="0">
              <a:ea typeface="ＭＳ Ｐゴシック" charset="-128"/>
            </a:endParaRPr>
          </a:p>
          <a:p>
            <a:pPr>
              <a:buFontTx/>
              <a:buNone/>
            </a:pPr>
            <a:r>
              <a:rPr kumimoji="1" lang="ja-JP" altLang="en-US" dirty="0">
                <a:latin typeface="ＭＳ Ｐゴシック" charset="-128"/>
                <a:ea typeface="ＭＳ Ｐゴシック" charset="-128"/>
              </a:rPr>
              <a:t>　　例：痛み、痺れ、熱い、</a:t>
            </a:r>
            <a:r>
              <a:rPr kumimoji="1" lang="ja-JP" altLang="en-US" dirty="0" smtClean="0">
                <a:latin typeface="ＭＳ Ｐゴシック" charset="-128"/>
                <a:ea typeface="ＭＳ Ｐゴシック" charset="-128"/>
              </a:rPr>
              <a:t>冷たい</a:t>
            </a:r>
            <a:endParaRPr kumimoji="1" lang="en-US" altLang="ja-JP" dirty="0" smtClean="0">
              <a:latin typeface="ＭＳ Ｐゴシック" charset="-128"/>
              <a:ea typeface="ＭＳ Ｐゴシック" charset="-128"/>
            </a:endParaRPr>
          </a:p>
          <a:p>
            <a:pPr>
              <a:buFontTx/>
              <a:buNone/>
            </a:pPr>
            <a:endParaRPr kumimoji="1" lang="en-US" altLang="ja-JP" dirty="0" smtClean="0">
              <a:latin typeface="ＭＳ Ｐゴシック" charset="-128"/>
              <a:ea typeface="ＭＳ Ｐゴシック" charset="-128"/>
            </a:endParaRPr>
          </a:p>
          <a:p>
            <a:r>
              <a:rPr kumimoji="1" lang="ja-JP" altLang="en-US" dirty="0" smtClean="0"/>
              <a:t>働き過ぎた時には、他の</a:t>
            </a:r>
            <a:r>
              <a:rPr kumimoji="1" lang="ja-JP" altLang="en-US" dirty="0"/>
              <a:t>働き</a:t>
            </a:r>
            <a:r>
              <a:rPr kumimoji="1" lang="ja-JP" altLang="en-US" dirty="0" smtClean="0"/>
              <a:t>を休憩させる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例：食べ過ぎると眠くなる・だるくなる</a:t>
            </a:r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213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5507"/>
            <a:ext cx="4038600" cy="2689708"/>
          </a:xfr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71668"/>
            <a:ext cx="2662867" cy="2662867"/>
          </a:xfrm>
          <a:prstGeom prst="rect">
            <a:avLst/>
          </a:prstGeom>
        </p:spPr>
      </p:pic>
      <p:pic>
        <p:nvPicPr>
          <p:cNvPr id="8" name="コンテンツ プレースホルダ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2979420" cy="3048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545776"/>
            <a:ext cx="4376274" cy="2914650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4686300" y="1524000"/>
            <a:ext cx="8001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3695700" y="4724400"/>
            <a:ext cx="8001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1485900" y="2171700"/>
            <a:ext cx="60198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/>
              <a:t>自律神経→痛み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1651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63" y="152400"/>
            <a:ext cx="3276600" cy="32766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527"/>
            <a:ext cx="3278036" cy="285727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466635"/>
            <a:ext cx="3125635" cy="308656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78787"/>
            <a:ext cx="3107763" cy="3107763"/>
          </a:xfrm>
          <a:prstGeom prst="rect">
            <a:avLst/>
          </a:prstGeom>
        </p:spPr>
      </p:pic>
      <p:sp>
        <p:nvSpPr>
          <p:cNvPr id="13" name="右矢印 12"/>
          <p:cNvSpPr/>
          <p:nvPr/>
        </p:nvSpPr>
        <p:spPr>
          <a:xfrm>
            <a:off x="4191000" y="1505063"/>
            <a:ext cx="8001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>
            <a:off x="4191000" y="4590817"/>
            <a:ext cx="8001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1581150" y="1709045"/>
            <a:ext cx="6019800" cy="30668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/>
              <a:t>自律神経使い過ぎ↓</a:t>
            </a:r>
            <a:endParaRPr kumimoji="1" lang="en-US" altLang="ja-JP" sz="5400" dirty="0" smtClean="0"/>
          </a:p>
          <a:p>
            <a:pPr algn="ctr"/>
            <a:r>
              <a:rPr kumimoji="1" lang="ja-JP" altLang="en-US" sz="5400" dirty="0"/>
              <a:t>他</a:t>
            </a:r>
            <a:r>
              <a:rPr kumimoji="1" lang="ja-JP" altLang="en-US" sz="5400" dirty="0" smtClean="0"/>
              <a:t>の機能をお休み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228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自律神経と感覚神経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どの自律神経を使い過ぎると</a:t>
            </a:r>
            <a:endParaRPr kumimoji="1" lang="en-US" altLang="ja-JP" dirty="0" smtClean="0"/>
          </a:p>
          <a:p>
            <a:r>
              <a:rPr kumimoji="1" lang="ja-JP" altLang="en-US" dirty="0"/>
              <a:t>どこ</a:t>
            </a:r>
            <a:r>
              <a:rPr kumimoji="1" lang="ja-JP" altLang="en-US" dirty="0" smtClean="0"/>
              <a:t>に痛み、痺れ等を出すかが決まっている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例</a:t>
            </a:r>
            <a:endParaRPr kumimoji="1" lang="en-US" altLang="ja-JP" dirty="0" smtClean="0"/>
          </a:p>
          <a:p>
            <a:r>
              <a:rPr kumimoji="1" lang="ja-JP" altLang="en-US" dirty="0" smtClean="0"/>
              <a:t>消化、糖代謝→膝、腰、左肩</a:t>
            </a:r>
            <a:endParaRPr kumimoji="1" lang="en-US" altLang="ja-JP" dirty="0" smtClean="0"/>
          </a:p>
          <a:p>
            <a:r>
              <a:rPr kumimoji="1" lang="ja-JP" altLang="en-US" dirty="0"/>
              <a:t>水分</a:t>
            </a:r>
            <a:r>
              <a:rPr kumimoji="1" lang="ja-JP" altLang="en-US" dirty="0" smtClean="0"/>
              <a:t>代謝→腰、臀部、脚</a:t>
            </a:r>
            <a:endParaRPr kumimoji="1" lang="en-US" altLang="ja-JP" dirty="0" smtClean="0"/>
          </a:p>
          <a:p>
            <a:r>
              <a:rPr kumimoji="1" lang="ja-JP" altLang="en-US" dirty="0" smtClean="0"/>
              <a:t>肝臓機能→右肩周り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267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7821"/>
            <a:ext cx="7086600" cy="610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1905000" y="4283612"/>
            <a:ext cx="2133600" cy="8382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5334000" y="1132448"/>
            <a:ext cx="685800" cy="1476109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6172200" y="1132449"/>
            <a:ext cx="609600" cy="11430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5105400" y="2438400"/>
            <a:ext cx="2133600" cy="411684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 rot="3517969">
            <a:off x="4875784" y="1254922"/>
            <a:ext cx="1066800" cy="138888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 rot="16352403">
            <a:off x="2949041" y="1144676"/>
            <a:ext cx="872190" cy="1388882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1905000" y="2766277"/>
            <a:ext cx="2133600" cy="838200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47562" y="5334000"/>
            <a:ext cx="13504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</a:rPr>
              <a:t>膵臓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08108" y="1839117"/>
            <a:ext cx="13504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</a:rPr>
              <a:t>心臓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478200" y="829458"/>
            <a:ext cx="13504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</a:rPr>
              <a:t>肝臓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344961" y="3083283"/>
            <a:ext cx="20849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腎臓</a:t>
            </a:r>
            <a:endParaRPr kumimoji="1" lang="en-US" altLang="ja-JP" sz="3600" dirty="0" smtClean="0">
              <a:solidFill>
                <a:srgbClr val="FF0000"/>
              </a:solidFill>
            </a:endParaRPr>
          </a:p>
          <a:p>
            <a:r>
              <a:rPr kumimoji="1" lang="ja-JP" altLang="en-US" sz="3600" dirty="0">
                <a:solidFill>
                  <a:srgbClr val="FF0000"/>
                </a:solidFill>
              </a:rPr>
              <a:t>ホルモン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28917" y="603029"/>
            <a:ext cx="9144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</a:rPr>
              <a:t>胃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93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2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7485532" cy="5090162"/>
          </a:xfrm>
        </p:spPr>
      </p:pic>
    </p:spTree>
    <p:extLst>
      <p:ext uri="{BB962C8B-B14F-4D97-AF65-F5344CB8AC3E}">
        <p14:creationId xmlns:p14="http://schemas.microsoft.com/office/powerpoint/2010/main" val="43649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4400" dirty="0" smtClean="0"/>
              <a:t>自律神経を働かせすぎると</a:t>
            </a:r>
            <a:endParaRPr kumimoji="1" lang="en-US" altLang="ja-JP" sz="4400" dirty="0" smtClean="0"/>
          </a:p>
          <a:p>
            <a:r>
              <a:rPr kumimoji="1" lang="ja-JP" altLang="en-US" sz="4400" dirty="0" smtClean="0"/>
              <a:t>痛みを起こす！！</a:t>
            </a:r>
            <a:endParaRPr kumimoji="1" lang="en-US" altLang="ja-JP" sz="4400" dirty="0" smtClean="0"/>
          </a:p>
          <a:p>
            <a:endParaRPr lang="en-US" altLang="ja-JP" dirty="0"/>
          </a:p>
        </p:txBody>
      </p:sp>
      <p:sp>
        <p:nvSpPr>
          <p:cNvPr id="4" name="爆発 2 3"/>
          <p:cNvSpPr/>
          <p:nvPr/>
        </p:nvSpPr>
        <p:spPr>
          <a:xfrm>
            <a:off x="1114116" y="2743200"/>
            <a:ext cx="7315200" cy="3810000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>
                <a:solidFill>
                  <a:srgbClr val="FF0000"/>
                </a:solidFill>
              </a:rPr>
              <a:t>防衛本能</a:t>
            </a:r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7345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症状が出るかどうか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12925" y="1600200"/>
            <a:ext cx="5411788" cy="13239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kumimoji="1" lang="ja-JP" altLang="en-US" sz="3600" dirty="0" smtClean="0">
                <a:ea typeface="ＭＳ Ｐゴシック" charset="-128"/>
              </a:rPr>
              <a:t>自分の機能≧必要な機能</a:t>
            </a:r>
            <a:endParaRPr kumimoji="1" lang="en-US" altLang="ja-JP" sz="3600" dirty="0" smtClean="0">
              <a:ea typeface="ＭＳ Ｐゴシック" charset="-128"/>
            </a:endParaRPr>
          </a:p>
          <a:p>
            <a:pPr marL="0" indent="0" algn="ctr">
              <a:buFontTx/>
              <a:buNone/>
            </a:pPr>
            <a:r>
              <a:rPr kumimoji="1" lang="ja-JP" altLang="en-US" sz="3600" dirty="0" smtClean="0">
                <a:ea typeface="ＭＳ Ｐゴシック" charset="-128"/>
              </a:rPr>
              <a:t>の場合、症状は出ない</a:t>
            </a:r>
            <a:endParaRPr kumimoji="1" lang="en-US" altLang="ja-JP" sz="3600" dirty="0" smtClean="0">
              <a:ea typeface="ＭＳ Ｐゴシック" charset="-128"/>
            </a:endParaRPr>
          </a:p>
          <a:p>
            <a:pPr marL="0" indent="0" algn="ctr">
              <a:buFontTx/>
              <a:buNone/>
            </a:pPr>
            <a:endParaRPr kumimoji="1" lang="ja-JP" altLang="en-US" sz="3600" dirty="0" smtClean="0">
              <a:ea typeface="ＭＳ Ｐゴシック" charset="-128"/>
            </a:endParaRPr>
          </a:p>
        </p:txBody>
      </p:sp>
      <p:sp>
        <p:nvSpPr>
          <p:cNvPr id="5" name="フローチャート : 磁気ディスク 1"/>
          <p:cNvSpPr>
            <a:spLocks noChangeArrowheads="1"/>
          </p:cNvSpPr>
          <p:nvPr/>
        </p:nvSpPr>
        <p:spPr bwMode="auto">
          <a:xfrm>
            <a:off x="684213" y="2924175"/>
            <a:ext cx="2592387" cy="2665413"/>
          </a:xfrm>
          <a:prstGeom prst="flowChartMagneticDisk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/>
          </a:p>
        </p:txBody>
      </p:sp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827088" y="5800725"/>
            <a:ext cx="2498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/>
              <a:t>自分の機能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827088" y="4113213"/>
            <a:ext cx="22971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 b="1" dirty="0"/>
              <a:t>１００</a:t>
            </a:r>
          </a:p>
        </p:txBody>
      </p:sp>
      <p:sp>
        <p:nvSpPr>
          <p:cNvPr id="8" name="テキスト ボックス 8"/>
          <p:cNvSpPr txBox="1">
            <a:spLocks noChangeArrowheads="1"/>
          </p:cNvSpPr>
          <p:nvPr/>
        </p:nvSpPr>
        <p:spPr bwMode="auto">
          <a:xfrm>
            <a:off x="6035675" y="5800725"/>
            <a:ext cx="2497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/>
              <a:t>必要な機能</a:t>
            </a:r>
          </a:p>
        </p:txBody>
      </p:sp>
      <p:sp>
        <p:nvSpPr>
          <p:cNvPr id="9" name="テキスト ボックス 9"/>
          <p:cNvSpPr txBox="1">
            <a:spLocks noChangeArrowheads="1"/>
          </p:cNvSpPr>
          <p:nvPr/>
        </p:nvSpPr>
        <p:spPr bwMode="auto">
          <a:xfrm>
            <a:off x="3581400" y="3929063"/>
            <a:ext cx="1905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600" b="1" dirty="0"/>
              <a:t>ＶＳ</a:t>
            </a:r>
          </a:p>
        </p:txBody>
      </p:sp>
      <p:sp>
        <p:nvSpPr>
          <p:cNvPr id="10" name="フローチャート : 磁気ディスク 1"/>
          <p:cNvSpPr>
            <a:spLocks noChangeArrowheads="1"/>
          </p:cNvSpPr>
          <p:nvPr/>
        </p:nvSpPr>
        <p:spPr bwMode="auto">
          <a:xfrm>
            <a:off x="5867400" y="2924175"/>
            <a:ext cx="2592388" cy="2636838"/>
          </a:xfrm>
          <a:prstGeom prst="flowChartMagneticDisk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/>
          </a:p>
        </p:txBody>
      </p:sp>
      <p:sp>
        <p:nvSpPr>
          <p:cNvPr id="11" name="テキスト ボックス 6"/>
          <p:cNvSpPr txBox="1">
            <a:spLocks noChangeArrowheads="1"/>
          </p:cNvSpPr>
          <p:nvPr/>
        </p:nvSpPr>
        <p:spPr bwMode="auto">
          <a:xfrm>
            <a:off x="6035675" y="4114800"/>
            <a:ext cx="24241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 b="1" dirty="0"/>
              <a:t>１００</a:t>
            </a:r>
          </a:p>
        </p:txBody>
      </p:sp>
      <p:sp>
        <p:nvSpPr>
          <p:cNvPr id="12" name="右矢印 11"/>
          <p:cNvSpPr/>
          <p:nvPr/>
        </p:nvSpPr>
        <p:spPr>
          <a:xfrm rot="16200000">
            <a:off x="1132050" y="2971403"/>
            <a:ext cx="1599406" cy="1447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右矢印 20"/>
          <p:cNvSpPr/>
          <p:nvPr/>
        </p:nvSpPr>
        <p:spPr>
          <a:xfrm rot="5400000">
            <a:off x="6401197" y="2971404"/>
            <a:ext cx="1599406" cy="1447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11958" y="2925347"/>
            <a:ext cx="155504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治療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67400" y="2743200"/>
            <a:ext cx="2819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日常生活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45944" y="4067561"/>
            <a:ext cx="3276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セルフケア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8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2813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夏の過ごし方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知るべきこと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algn="ctr"/>
            <a:endParaRPr kumimoji="1" lang="en-US" altLang="ja-JP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水分について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dirty="0">
                <a:solidFill>
                  <a:srgbClr val="FF0000"/>
                </a:solidFill>
              </a:rPr>
              <a:t>お風呂に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ついて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dirty="0">
                <a:solidFill>
                  <a:srgbClr val="FF0000"/>
                </a:solidFill>
              </a:rPr>
              <a:t>睡眠に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ついて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dirty="0">
                <a:solidFill>
                  <a:srgbClr val="FF0000"/>
                </a:solidFill>
              </a:rPr>
              <a:t>食事に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ついて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algn="ctr"/>
            <a:endParaRPr kumimoji="1" lang="en-US" altLang="ja-JP" dirty="0" smtClean="0">
              <a:solidFill>
                <a:srgbClr val="FF0000"/>
              </a:solidFill>
            </a:endParaRPr>
          </a:p>
          <a:p>
            <a:pPr algn="ctr"/>
            <a:r>
              <a:rPr kumimoji="1" lang="en-US" altLang="ja-JP" dirty="0" smtClean="0">
                <a:solidFill>
                  <a:srgbClr val="FF0000"/>
                </a:solidFill>
              </a:rPr>
              <a:t>※</a:t>
            </a:r>
            <a:r>
              <a:rPr kumimoji="1" lang="ja-JP" altLang="en-US" dirty="0" smtClean="0">
                <a:solidFill>
                  <a:srgbClr val="FF0000"/>
                </a:solidFill>
              </a:rPr>
              <a:t>夏こそ冷える！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セルフケアについて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6600" dirty="0" smtClean="0"/>
              <a:t>自分</a:t>
            </a:r>
            <a:r>
              <a:rPr lang="ja-JP" altLang="en-US" sz="6600" dirty="0"/>
              <a:t>で</a:t>
            </a:r>
            <a:r>
              <a:rPr lang="ja-JP" altLang="en-US" sz="6600" dirty="0" smtClean="0"/>
              <a:t>自分の健康を　</a:t>
            </a:r>
            <a:endParaRPr lang="en-US" altLang="ja-JP" sz="6600" dirty="0" smtClean="0"/>
          </a:p>
          <a:p>
            <a:pPr marL="0" indent="0">
              <a:buNone/>
            </a:pPr>
            <a:r>
              <a:rPr lang="ja-JP" altLang="en-US" sz="6600" dirty="0"/>
              <a:t>　</a:t>
            </a:r>
            <a:r>
              <a:rPr lang="ja-JP" altLang="en-US" sz="6600" dirty="0" smtClean="0"/>
              <a:t>管理すること</a:t>
            </a:r>
            <a:endParaRPr lang="en-US" altLang="ja-JP" sz="6600" dirty="0" smtClean="0"/>
          </a:p>
          <a:p>
            <a:endParaRPr lang="en-US" altLang="ja-JP" dirty="0"/>
          </a:p>
          <a:p>
            <a:r>
              <a:rPr lang="ja-JP" altLang="en-US" dirty="0" smtClean="0"/>
              <a:t>自宅</a:t>
            </a:r>
            <a:r>
              <a:rPr lang="ja-JP" altLang="en-US" dirty="0"/>
              <a:t>灸、ヨーガ、ストレッチ、アロマ、マッサージ、食事療法、森林浴、山登り、日光浴、その他多数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フローチャート : 代替処理 3"/>
          <p:cNvSpPr/>
          <p:nvPr/>
        </p:nvSpPr>
        <p:spPr>
          <a:xfrm>
            <a:off x="838200" y="4267200"/>
            <a:ext cx="8001000" cy="1752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方法論はたくさんありますが・・・</a:t>
            </a:r>
            <a:endParaRPr kumimoji="1" lang="ja-JP" altLang="en-US" sz="3600" dirty="0"/>
          </a:p>
        </p:txBody>
      </p:sp>
      <p:sp>
        <p:nvSpPr>
          <p:cNvPr id="5" name="フローチャート : 代替処理 4"/>
          <p:cNvSpPr/>
          <p:nvPr/>
        </p:nvSpPr>
        <p:spPr>
          <a:xfrm>
            <a:off x="609600" y="1828800"/>
            <a:ext cx="8001000" cy="22098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 smtClean="0"/>
              <a:t>その前に・・・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2608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ea typeface="ＭＳ Ｐゴシック" charset="-128"/>
              </a:rPr>
              <a:t>水分</a:t>
            </a:r>
          </a:p>
        </p:txBody>
      </p:sp>
      <p:sp>
        <p:nvSpPr>
          <p:cNvPr id="2355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kumimoji="1" lang="ja-JP" altLang="en-US" dirty="0" smtClean="0">
                <a:ea typeface="ＭＳ Ｐゴシック" charset="-128"/>
              </a:rPr>
              <a:t>適量</a:t>
            </a:r>
            <a:endParaRPr lang="en-US" altLang="ja-JP" dirty="0" smtClean="0">
              <a:ea typeface="ＭＳ Ｐゴシック" charset="-128"/>
            </a:endParaRPr>
          </a:p>
          <a:p>
            <a:pPr marL="0" indent="0">
              <a:buNone/>
            </a:pPr>
            <a:r>
              <a:rPr kumimoji="1" lang="ja-JP" altLang="en-US" dirty="0" smtClean="0">
                <a:ea typeface="ＭＳ Ｐゴシック" charset="-128"/>
              </a:rPr>
              <a:t>　　</a:t>
            </a:r>
            <a:r>
              <a:rPr kumimoji="1" lang="en-US" altLang="ja-JP" dirty="0" smtClean="0">
                <a:ea typeface="ＭＳ Ｐゴシック" charset="-128"/>
              </a:rPr>
              <a:t>0.8</a:t>
            </a:r>
            <a:r>
              <a:rPr kumimoji="1" lang="ja-JP" altLang="en-US" dirty="0" smtClean="0">
                <a:ea typeface="ＭＳ Ｐゴシック" charset="-128"/>
              </a:rPr>
              <a:t>～</a:t>
            </a:r>
            <a:r>
              <a:rPr kumimoji="1" lang="en-US" altLang="ja-JP" dirty="0" smtClean="0">
                <a:ea typeface="ＭＳ Ｐゴシック" charset="-128"/>
              </a:rPr>
              <a:t>1.5</a:t>
            </a:r>
            <a:r>
              <a:rPr kumimoji="1" lang="ja-JP" altLang="en-US" dirty="0" smtClean="0">
                <a:ea typeface="ＭＳ Ｐゴシック" charset="-128"/>
              </a:rPr>
              <a:t>Ｌ</a:t>
            </a:r>
            <a:r>
              <a:rPr kumimoji="1" lang="en-US" altLang="ja-JP" dirty="0" smtClean="0">
                <a:ea typeface="ＭＳ Ｐゴシック" charset="-128"/>
              </a:rPr>
              <a:t>(</a:t>
            </a:r>
            <a:r>
              <a:rPr kumimoji="1" lang="ja-JP" altLang="en-US" dirty="0" smtClean="0">
                <a:ea typeface="ＭＳ Ｐゴシック" charset="-128"/>
              </a:rPr>
              <a:t>体質による影響大</a:t>
            </a:r>
            <a:r>
              <a:rPr kumimoji="1" lang="en-US" altLang="ja-JP" dirty="0" smtClean="0">
                <a:ea typeface="ＭＳ Ｐゴシック" charset="-128"/>
              </a:rPr>
              <a:t>)</a:t>
            </a:r>
          </a:p>
          <a:p>
            <a:r>
              <a:rPr lang="ja-JP" altLang="en-US" dirty="0" smtClean="0">
                <a:ea typeface="ＭＳ Ｐゴシック" charset="-128"/>
              </a:rPr>
              <a:t>水分量 </a:t>
            </a:r>
            <a:r>
              <a:rPr lang="ja-JP" altLang="en-US" dirty="0">
                <a:ea typeface="ＭＳ Ｐゴシック" charset="-128"/>
              </a:rPr>
              <a:t>対 小便回数の</a:t>
            </a:r>
            <a:r>
              <a:rPr lang="ja-JP" altLang="en-US" dirty="0" smtClean="0">
                <a:ea typeface="ＭＳ Ｐゴシック" charset="-128"/>
              </a:rPr>
              <a:t>関係</a:t>
            </a:r>
            <a:endParaRPr kumimoji="1" lang="en-US" altLang="ja-JP" dirty="0" smtClean="0">
              <a:ea typeface="ＭＳ Ｐゴシック" charset="-128"/>
            </a:endParaRPr>
          </a:p>
          <a:p>
            <a:r>
              <a:rPr kumimoji="1" lang="ja-JP" altLang="en-US" dirty="0" smtClean="0">
                <a:ea typeface="ＭＳ Ｐゴシック" charset="-128"/>
              </a:rPr>
              <a:t>成人</a:t>
            </a:r>
            <a:r>
              <a:rPr kumimoji="1" lang="ja-JP" altLang="en-US" dirty="0">
                <a:ea typeface="ＭＳ Ｐゴシック" charset="-128"/>
              </a:rPr>
              <a:t>：１日４</a:t>
            </a:r>
            <a:r>
              <a:rPr kumimoji="1" lang="en-US" altLang="ja-JP" dirty="0">
                <a:ea typeface="ＭＳ Ｐゴシック" charset="-128"/>
              </a:rPr>
              <a:t>,</a:t>
            </a:r>
            <a:r>
              <a:rPr kumimoji="1" lang="ja-JP" altLang="en-US" dirty="0">
                <a:ea typeface="ＭＳ Ｐゴシック" charset="-128"/>
              </a:rPr>
              <a:t>５回、夜間０回が正常</a:t>
            </a:r>
            <a:endParaRPr kumimoji="1" lang="en-US" altLang="ja-JP" dirty="0">
              <a:ea typeface="ＭＳ Ｐゴシック" charset="-128"/>
            </a:endParaRPr>
          </a:p>
          <a:p>
            <a:r>
              <a:rPr kumimoji="1" lang="ja-JP" altLang="en-US" dirty="0">
                <a:ea typeface="ＭＳ Ｐゴシック" charset="-128"/>
              </a:rPr>
              <a:t>老人：１日６</a:t>
            </a:r>
            <a:r>
              <a:rPr kumimoji="1" lang="en-US" altLang="ja-JP" dirty="0">
                <a:ea typeface="ＭＳ Ｐゴシック" charset="-128"/>
              </a:rPr>
              <a:t>,</a:t>
            </a:r>
            <a:r>
              <a:rPr kumimoji="1" lang="ja-JP" altLang="en-US" dirty="0">
                <a:ea typeface="ＭＳ Ｐゴシック" charset="-128"/>
              </a:rPr>
              <a:t>７回、夜間１回程度が</a:t>
            </a:r>
            <a:r>
              <a:rPr kumimoji="1" lang="ja-JP" altLang="en-US" dirty="0" smtClean="0">
                <a:ea typeface="ＭＳ Ｐゴシック" charset="-128"/>
              </a:rPr>
              <a:t>正常</a:t>
            </a:r>
            <a:endParaRPr kumimoji="1" lang="en-US" altLang="ja-JP" dirty="0" smtClean="0">
              <a:ea typeface="ＭＳ Ｐゴシック" charset="-128"/>
            </a:endParaRPr>
          </a:p>
          <a:p>
            <a:r>
              <a:rPr kumimoji="1" lang="en-US" altLang="ja-JP" dirty="0" smtClean="0">
                <a:ea typeface="ＭＳ Ｐゴシック" charset="-128"/>
              </a:rPr>
              <a:t>※</a:t>
            </a:r>
            <a:r>
              <a:rPr kumimoji="1" lang="ja-JP" altLang="en-US" dirty="0" smtClean="0">
                <a:ea typeface="ＭＳ Ｐゴシック" charset="-128"/>
              </a:rPr>
              <a:t>夏こそ冷える！</a:t>
            </a:r>
            <a:endParaRPr kumimoji="1" lang="en-US" altLang="ja-JP" dirty="0" smtClean="0">
              <a:ea typeface="ＭＳ Ｐゴシック" charset="-128"/>
            </a:endParaRPr>
          </a:p>
          <a:p>
            <a:r>
              <a:rPr kumimoji="1" lang="ja-JP" altLang="en-US" dirty="0">
                <a:ea typeface="ＭＳ Ｐゴシック" charset="-128"/>
              </a:rPr>
              <a:t>冷たい</a:t>
            </a:r>
            <a:r>
              <a:rPr kumimoji="1" lang="ja-JP" altLang="en-US" dirty="0" smtClean="0">
                <a:ea typeface="ＭＳ Ｐゴシック" charset="-128"/>
              </a:rPr>
              <a:t>飲み物＝内臓の冷え　機能↓</a:t>
            </a:r>
            <a:r>
              <a:rPr kumimoji="1" lang="ja-JP" altLang="en-US" dirty="0">
                <a:ea typeface="ＭＳ Ｐゴシック" charset="-128"/>
              </a:rPr>
              <a:t> </a:t>
            </a:r>
            <a:r>
              <a:rPr kumimoji="1" lang="ja-JP" altLang="en-US" dirty="0" smtClean="0">
                <a:ea typeface="ＭＳ Ｐゴシック" charset="-128"/>
              </a:rPr>
              <a:t>↓</a:t>
            </a:r>
            <a:endParaRPr kumimoji="1" lang="en-US" altLang="ja-JP" dirty="0" smtClean="0">
              <a:ea typeface="ＭＳ Ｐゴシック" charset="-128"/>
            </a:endParaRPr>
          </a:p>
          <a:p>
            <a:r>
              <a:rPr lang="ja-JP" altLang="en-US" dirty="0" smtClean="0">
                <a:ea typeface="ＭＳ Ｐゴシック" charset="-128"/>
              </a:rPr>
              <a:t>体温調節：　飲む＜皮膚に水をつける</a:t>
            </a:r>
            <a:endParaRPr kumimoji="1" lang="en-US" altLang="ja-JP" dirty="0">
              <a:ea typeface="ＭＳ Ｐゴシック" charset="-128"/>
            </a:endParaRPr>
          </a:p>
          <a:p>
            <a:endParaRPr kumimoji="1" lang="en-US" altLang="ja-JP" dirty="0" smtClean="0">
              <a:ea typeface="ＭＳ Ｐゴシック" charset="-128"/>
            </a:endParaRPr>
          </a:p>
          <a:p>
            <a:endParaRPr kumimoji="1" lang="ja-JP" alt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609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入浴方法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>
                <a:ea typeface="ＭＳ Ｐゴシック" charset="-128"/>
              </a:rPr>
              <a:t>熱いお湯</a:t>
            </a:r>
            <a:r>
              <a:rPr kumimoji="1" lang="ja-JP" altLang="en-US" dirty="0" smtClean="0">
                <a:ea typeface="ＭＳ Ｐゴシック" charset="-128"/>
              </a:rPr>
              <a:t>＝夜</a:t>
            </a:r>
            <a:r>
              <a:rPr kumimoji="1" lang="ja-JP" altLang="en-US" dirty="0">
                <a:ea typeface="ＭＳ Ｐゴシック" charset="-128"/>
              </a:rPr>
              <a:t>は✖</a:t>
            </a:r>
            <a:endParaRPr kumimoji="1" lang="en-US" altLang="ja-JP" dirty="0">
              <a:ea typeface="ＭＳ Ｐゴシック" charset="-128"/>
            </a:endParaRPr>
          </a:p>
          <a:p>
            <a:r>
              <a:rPr kumimoji="1" lang="ja-JP" altLang="en-US" dirty="0">
                <a:ea typeface="ＭＳ Ｐゴシック" charset="-128"/>
              </a:rPr>
              <a:t>ぬるい</a:t>
            </a:r>
            <a:r>
              <a:rPr kumimoji="1" lang="ja-JP" altLang="en-US" dirty="0" smtClean="0">
                <a:ea typeface="ＭＳ Ｐゴシック" charset="-128"/>
              </a:rPr>
              <a:t>お湯＝</a:t>
            </a:r>
            <a:r>
              <a:rPr kumimoji="1" lang="ja-JP" altLang="en-US" dirty="0">
                <a:ea typeface="ＭＳ Ｐゴシック" charset="-128"/>
              </a:rPr>
              <a:t>朝は✖</a:t>
            </a:r>
            <a:endParaRPr kumimoji="1" lang="en-US" altLang="ja-JP" dirty="0">
              <a:ea typeface="ＭＳ Ｐゴシック" charset="-128"/>
            </a:endParaRPr>
          </a:p>
          <a:p>
            <a:endParaRPr kumimoji="1" lang="en-US" altLang="ja-JP" dirty="0" smtClean="0">
              <a:ea typeface="ＭＳ Ｐゴシック" charset="-128"/>
            </a:endParaRPr>
          </a:p>
          <a:p>
            <a:r>
              <a:rPr kumimoji="1" lang="en-US" altLang="ja-JP" dirty="0" smtClean="0">
                <a:ea typeface="ＭＳ Ｐゴシック" charset="-128"/>
              </a:rPr>
              <a:t>※</a:t>
            </a:r>
            <a:r>
              <a:rPr kumimoji="1" lang="ja-JP" altLang="en-US" dirty="0" smtClean="0">
                <a:ea typeface="ＭＳ Ｐゴシック" charset="-128"/>
              </a:rPr>
              <a:t>夏こそ冷える！</a:t>
            </a:r>
            <a:endParaRPr kumimoji="1" lang="en-US" altLang="ja-JP" dirty="0">
              <a:ea typeface="ＭＳ Ｐゴシック" charset="-128"/>
            </a:endParaRPr>
          </a:p>
          <a:p>
            <a:r>
              <a:rPr kumimoji="1" lang="ja-JP" altLang="en-US" dirty="0" smtClean="0">
                <a:ea typeface="ＭＳ Ｐゴシック" charset="-128"/>
              </a:rPr>
              <a:t>シャワー</a:t>
            </a:r>
            <a:r>
              <a:rPr kumimoji="1" lang="ja-JP" altLang="en-US" dirty="0">
                <a:ea typeface="ＭＳ Ｐゴシック" charset="-128"/>
              </a:rPr>
              <a:t>＝表面のみ</a:t>
            </a:r>
            <a:r>
              <a:rPr kumimoji="1" lang="ja-JP" altLang="en-US" dirty="0" smtClean="0">
                <a:ea typeface="ＭＳ Ｐゴシック" charset="-128"/>
              </a:rPr>
              <a:t>温める</a:t>
            </a:r>
            <a:endParaRPr kumimoji="1" lang="en-US" altLang="ja-JP" dirty="0" smtClean="0">
              <a:ea typeface="ＭＳ Ｐゴシック" charset="-128"/>
            </a:endParaRPr>
          </a:p>
          <a:p>
            <a:r>
              <a:rPr kumimoji="1" lang="ja-JP" altLang="en-US" dirty="0" smtClean="0">
                <a:ea typeface="ＭＳ Ｐゴシック" charset="-128"/>
              </a:rPr>
              <a:t>毛穴</a:t>
            </a:r>
            <a:r>
              <a:rPr kumimoji="1" lang="ja-JP" altLang="en-US" dirty="0">
                <a:ea typeface="ＭＳ Ｐゴシック" charset="-128"/>
              </a:rPr>
              <a:t>開いた状態で冷気＝冷えが深くまで</a:t>
            </a:r>
            <a:r>
              <a:rPr kumimoji="1" lang="ja-JP" altLang="en-US" dirty="0" smtClean="0">
                <a:ea typeface="ＭＳ Ｐゴシック" charset="-128"/>
              </a:rPr>
              <a:t>入り込む</a:t>
            </a:r>
            <a:endParaRPr kumimoji="1" lang="en-US" altLang="ja-JP" dirty="0" smtClean="0">
              <a:ea typeface="ＭＳ Ｐゴシック" charset="-128"/>
            </a:endParaRPr>
          </a:p>
          <a:p>
            <a:r>
              <a:rPr kumimoji="1" lang="ja-JP" altLang="en-US" dirty="0" smtClean="0">
                <a:ea typeface="ＭＳ Ｐゴシック" charset="-128"/>
              </a:rPr>
              <a:t>ぬるめ（体温＋３度設定）、半身浴、風呂上りに冷たいタオルで体をふく</a:t>
            </a:r>
            <a:endParaRPr kumimoji="1" lang="en-US" altLang="ja-JP" dirty="0" smtClean="0"/>
          </a:p>
          <a:p>
            <a:endParaRPr kumimoji="1" lang="en-US" altLang="ja-JP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896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睡眠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kumimoji="1" lang="ja-JP" altLang="en-US" dirty="0" smtClean="0">
                <a:ea typeface="ＭＳ Ｐゴシック" charset="-128"/>
              </a:rPr>
              <a:t>睡眠の・・・　</a:t>
            </a:r>
            <a:endParaRPr kumimoji="1" lang="en-US" altLang="ja-JP" dirty="0" smtClean="0">
              <a:ea typeface="ＭＳ Ｐゴシック" charset="-128"/>
            </a:endParaRPr>
          </a:p>
          <a:p>
            <a:pPr marL="0" indent="0" algn="ctr">
              <a:buNone/>
              <a:defRPr/>
            </a:pPr>
            <a:r>
              <a:rPr kumimoji="1" lang="ja-JP" altLang="en-US" sz="4800" dirty="0" smtClean="0">
                <a:ea typeface="ＭＳ Ｐゴシック" charset="-128"/>
              </a:rPr>
              <a:t>時間＜</a:t>
            </a:r>
            <a:r>
              <a:rPr kumimoji="1" lang="ja-JP" altLang="en-US" sz="4800" b="1" dirty="0" smtClean="0">
                <a:solidFill>
                  <a:srgbClr val="FF0000"/>
                </a:solidFill>
                <a:ea typeface="ＭＳ Ｐゴシック" charset="-128"/>
              </a:rPr>
              <a:t>時間帯</a:t>
            </a:r>
            <a:endParaRPr kumimoji="1" lang="en-US" altLang="ja-JP" sz="4800" b="1" dirty="0" smtClean="0">
              <a:solidFill>
                <a:srgbClr val="FF0000"/>
              </a:solidFill>
              <a:ea typeface="ＭＳ Ｐゴシック" charset="-128"/>
            </a:endParaRPr>
          </a:p>
          <a:p>
            <a:pPr>
              <a:defRPr/>
            </a:pPr>
            <a:r>
              <a:rPr kumimoji="1" lang="ja-JP" altLang="en-US" dirty="0" smtClean="0">
                <a:ea typeface="ＭＳ Ｐゴシック" charset="-128"/>
              </a:rPr>
              <a:t>適切</a:t>
            </a:r>
            <a:r>
              <a:rPr kumimoji="1" lang="ja-JP" altLang="en-US" dirty="0">
                <a:ea typeface="ＭＳ Ｐゴシック" charset="-128"/>
              </a:rPr>
              <a:t>な睡眠時間帯</a:t>
            </a:r>
            <a:endParaRPr kumimoji="1" lang="en-US" altLang="ja-JP" dirty="0">
              <a:ea typeface="ＭＳ Ｐゴシック" charset="-128"/>
            </a:endParaRPr>
          </a:p>
          <a:p>
            <a:pPr algn="ctr">
              <a:buFontTx/>
              <a:buNone/>
              <a:defRPr/>
            </a:pPr>
            <a:r>
              <a:rPr kumimoji="1" lang="ja-JP" altLang="en-US" dirty="0">
                <a:ea typeface="ＭＳ Ｐゴシック" charset="-128"/>
              </a:rPr>
              <a:t>　</a:t>
            </a:r>
            <a:r>
              <a:rPr kumimoji="1" lang="ja-JP" altLang="en-US" sz="4400" dirty="0">
                <a:solidFill>
                  <a:srgbClr val="FF0000"/>
                </a:solidFill>
                <a:ea typeface="ＭＳ Ｐゴシック" charset="-128"/>
              </a:rPr>
              <a:t>２２：００～</a:t>
            </a:r>
            <a:r>
              <a:rPr kumimoji="1" lang="ja-JP" altLang="en-US" sz="4400" dirty="0" smtClean="0">
                <a:solidFill>
                  <a:srgbClr val="FF0000"/>
                </a:solidFill>
                <a:ea typeface="ＭＳ Ｐゴシック" charset="-128"/>
              </a:rPr>
              <a:t>４：００</a:t>
            </a:r>
            <a:endParaRPr kumimoji="1" lang="en-US" altLang="ja-JP" dirty="0" smtClean="0">
              <a:solidFill>
                <a:srgbClr val="FF0000"/>
              </a:solidFill>
              <a:ea typeface="ＭＳ Ｐゴシック" charset="-128"/>
            </a:endParaRPr>
          </a:p>
          <a:p>
            <a:pPr>
              <a:buFontTx/>
              <a:buNone/>
              <a:defRPr/>
            </a:pPr>
            <a:endParaRPr kumimoji="1" lang="en-US" altLang="ja-JP" dirty="0">
              <a:ea typeface="ＭＳ Ｐゴシック" charset="-128"/>
            </a:endParaRPr>
          </a:p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夏＝日中暑い＝心臓の負担↑</a:t>
            </a:r>
            <a:r>
              <a:rPr kumimoji="1"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↑</a:t>
            </a:r>
            <a:endParaRPr kumimoji="1" lang="en-US" altLang="ja-JP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indent="0" algn="ctr">
              <a:buNone/>
            </a:pP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1" lang="ja-JP" altLang="en-US" b="1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昼寝</a:t>
            </a:r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（３０分～１時間）が理想</a:t>
            </a:r>
            <a:endParaRPr kumimoji="1"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739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食事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75238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ea typeface="ＭＳ Ｐゴシック" charset="-128"/>
              </a:rPr>
              <a:t>消化力のリズム</a:t>
            </a:r>
            <a:endParaRPr kumimoji="1" lang="en-US" altLang="ja-JP" dirty="0">
              <a:ea typeface="ＭＳ Ｐゴシック" charset="-128"/>
            </a:endParaRPr>
          </a:p>
          <a:p>
            <a:pPr>
              <a:buFontTx/>
              <a:buNone/>
            </a:pPr>
            <a:r>
              <a:rPr kumimoji="1" lang="ja-JP" altLang="en-US" dirty="0">
                <a:ea typeface="ＭＳ Ｐゴシック" charset="-128"/>
              </a:rPr>
              <a:t>　</a:t>
            </a:r>
            <a:endParaRPr kumimoji="1" lang="en-US" altLang="ja-JP" dirty="0" smtClean="0">
              <a:ea typeface="ＭＳ Ｐゴシック" charset="-128"/>
            </a:endParaRPr>
          </a:p>
          <a:p>
            <a:pPr>
              <a:buFontTx/>
              <a:buNone/>
            </a:pPr>
            <a:endParaRPr lang="en-US" altLang="ja-JP" dirty="0">
              <a:ea typeface="ＭＳ Ｐゴシック" charset="-128"/>
            </a:endParaRPr>
          </a:p>
          <a:p>
            <a:pPr>
              <a:buFontTx/>
              <a:buNone/>
            </a:pPr>
            <a:endParaRPr kumimoji="1" lang="en-US" altLang="ja-JP" dirty="0" smtClean="0">
              <a:ea typeface="ＭＳ Ｐゴシック" charset="-128"/>
            </a:endParaRPr>
          </a:p>
          <a:p>
            <a:pPr>
              <a:buFontTx/>
              <a:buNone/>
            </a:pPr>
            <a:endParaRPr lang="en-US" altLang="ja-JP" dirty="0">
              <a:ea typeface="ＭＳ Ｐゴシック" charset="-128"/>
            </a:endParaRPr>
          </a:p>
          <a:p>
            <a:pPr>
              <a:buFontTx/>
              <a:buNone/>
            </a:pPr>
            <a:endParaRPr kumimoji="1" lang="en-US" altLang="ja-JP" dirty="0" smtClean="0">
              <a:ea typeface="ＭＳ Ｐゴシック" charset="-128"/>
            </a:endParaRPr>
          </a:p>
          <a:p>
            <a:pPr marL="0" indent="0">
              <a:buNone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食事内容≦食事の時間帯、噛む回数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夏は体温調節機能↑ ↑　消化機能↓</a:t>
            </a:r>
            <a:r>
              <a:rPr kumimoji="1" lang="ja-JP" altLang="en-US" dirty="0"/>
              <a:t> ↓</a:t>
            </a:r>
          </a:p>
        </p:txBody>
      </p:sp>
      <p:sp>
        <p:nvSpPr>
          <p:cNvPr id="5" name="フリーフォーム 4"/>
          <p:cNvSpPr/>
          <p:nvPr/>
        </p:nvSpPr>
        <p:spPr>
          <a:xfrm>
            <a:off x="295422" y="2258610"/>
            <a:ext cx="8581292" cy="2116442"/>
          </a:xfrm>
          <a:custGeom>
            <a:avLst/>
            <a:gdLst>
              <a:gd name="connsiteX0" fmla="*/ 0 w 8581292"/>
              <a:gd name="connsiteY0" fmla="*/ 1975765 h 2116442"/>
              <a:gd name="connsiteX1" fmla="*/ 1012873 w 8581292"/>
              <a:gd name="connsiteY1" fmla="*/ 1989833 h 2116442"/>
              <a:gd name="connsiteX2" fmla="*/ 1772529 w 8581292"/>
              <a:gd name="connsiteY2" fmla="*/ 1764750 h 2116442"/>
              <a:gd name="connsiteX3" fmla="*/ 2940147 w 8581292"/>
              <a:gd name="connsiteY3" fmla="*/ 343913 h 2116442"/>
              <a:gd name="connsiteX4" fmla="*/ 4346916 w 8581292"/>
              <a:gd name="connsiteY4" fmla="*/ 48492 h 2116442"/>
              <a:gd name="connsiteX5" fmla="*/ 5683347 w 8581292"/>
              <a:gd name="connsiteY5" fmla="*/ 1117636 h 2116442"/>
              <a:gd name="connsiteX6" fmla="*/ 6372664 w 8581292"/>
              <a:gd name="connsiteY6" fmla="*/ 1595938 h 2116442"/>
              <a:gd name="connsiteX7" fmla="*/ 7469944 w 8581292"/>
              <a:gd name="connsiteY7" fmla="*/ 1975765 h 2116442"/>
              <a:gd name="connsiteX8" fmla="*/ 8581292 w 8581292"/>
              <a:gd name="connsiteY8" fmla="*/ 2116442 h 2116442"/>
              <a:gd name="connsiteX9" fmla="*/ 8581292 w 8581292"/>
              <a:gd name="connsiteY9" fmla="*/ 2116442 h 211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81292" h="2116442">
                <a:moveTo>
                  <a:pt x="0" y="1975765"/>
                </a:moveTo>
                <a:cubicBezTo>
                  <a:pt x="358726" y="2000383"/>
                  <a:pt x="717452" y="2025002"/>
                  <a:pt x="1012873" y="1989833"/>
                </a:cubicBezTo>
                <a:cubicBezTo>
                  <a:pt x="1308295" y="1954664"/>
                  <a:pt x="1451317" y="2039070"/>
                  <a:pt x="1772529" y="1764750"/>
                </a:cubicBezTo>
                <a:cubicBezTo>
                  <a:pt x="2093741" y="1490430"/>
                  <a:pt x="2511083" y="629956"/>
                  <a:pt x="2940147" y="343913"/>
                </a:cubicBezTo>
                <a:cubicBezTo>
                  <a:pt x="3369211" y="57870"/>
                  <a:pt x="3889716" y="-80462"/>
                  <a:pt x="4346916" y="48492"/>
                </a:cubicBezTo>
                <a:cubicBezTo>
                  <a:pt x="4804116" y="177446"/>
                  <a:pt x="5345722" y="859728"/>
                  <a:pt x="5683347" y="1117636"/>
                </a:cubicBezTo>
                <a:cubicBezTo>
                  <a:pt x="6020972" y="1375544"/>
                  <a:pt x="6074898" y="1452917"/>
                  <a:pt x="6372664" y="1595938"/>
                </a:cubicBezTo>
                <a:cubicBezTo>
                  <a:pt x="6670430" y="1738959"/>
                  <a:pt x="7101839" y="1889014"/>
                  <a:pt x="7469944" y="1975765"/>
                </a:cubicBezTo>
                <a:cubicBezTo>
                  <a:pt x="7838049" y="2062516"/>
                  <a:pt x="8581292" y="2116442"/>
                  <a:pt x="8581292" y="2116442"/>
                </a:cubicBezTo>
                <a:lnTo>
                  <a:pt x="8581292" y="2116442"/>
                </a:lnTo>
              </a:path>
            </a:pathLst>
          </a:cu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9700" y="437505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６時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51295" y="4375052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９</a:t>
            </a:r>
            <a:r>
              <a:rPr kumimoji="1" lang="ja-JP" altLang="en-US" sz="2400" dirty="0" smtClean="0"/>
              <a:t>時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81400" y="437505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１２時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24400" y="4360983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１５時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67600" y="437505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２１時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5138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食事②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kumimoji="1" lang="ja-JP" altLang="en-US" dirty="0">
                <a:ea typeface="ＭＳ Ｐゴシック" charset="-128"/>
              </a:rPr>
              <a:t>消化機能は午後９時に休止</a:t>
            </a:r>
            <a:endParaRPr kumimoji="1" lang="en-US" altLang="ja-JP" dirty="0">
              <a:ea typeface="ＭＳ Ｐゴシック" charset="-128"/>
            </a:endParaRPr>
          </a:p>
          <a:p>
            <a:pPr marL="0" indent="0">
              <a:buFontTx/>
              <a:buNone/>
              <a:defRPr/>
            </a:pPr>
            <a:r>
              <a:rPr kumimoji="1" lang="ja-JP" altLang="en-US" dirty="0">
                <a:ea typeface="ＭＳ Ｐゴシック" charset="-128"/>
              </a:rPr>
              <a:t>　　＝食事は午後７時までに</a:t>
            </a:r>
            <a:endParaRPr kumimoji="1" lang="en-US" altLang="ja-JP" dirty="0">
              <a:ea typeface="ＭＳ Ｐゴシック" charset="-128"/>
            </a:endParaRPr>
          </a:p>
          <a:p>
            <a:pPr marL="0" indent="0">
              <a:buFontTx/>
              <a:buNone/>
              <a:defRPr/>
            </a:pPr>
            <a:r>
              <a:rPr kumimoji="1" lang="ja-JP" altLang="en-US" dirty="0">
                <a:ea typeface="ＭＳ Ｐゴシック" charset="-128"/>
              </a:rPr>
              <a:t>　</a:t>
            </a:r>
            <a:r>
              <a:rPr kumimoji="1" lang="en-US" altLang="ja-JP" dirty="0">
                <a:ea typeface="ＭＳ Ｐゴシック" charset="-128"/>
              </a:rPr>
              <a:t>※</a:t>
            </a:r>
            <a:r>
              <a:rPr kumimoji="1" lang="ja-JP" altLang="en-US" dirty="0">
                <a:ea typeface="ＭＳ Ｐゴシック" charset="-128"/>
              </a:rPr>
              <a:t>夜食</a:t>
            </a:r>
            <a:r>
              <a:rPr kumimoji="1" lang="en-US" altLang="ja-JP" dirty="0">
                <a:ea typeface="ＭＳ Ｐゴシック" charset="-128"/>
              </a:rPr>
              <a:t>(</a:t>
            </a:r>
            <a:r>
              <a:rPr kumimoji="1" lang="ja-JP" altLang="en-US" dirty="0">
                <a:ea typeface="ＭＳ Ｐゴシック" charset="-128"/>
              </a:rPr>
              <a:t>午後７時以降に食事を取る</a:t>
            </a:r>
            <a:r>
              <a:rPr kumimoji="1" lang="en-US" altLang="ja-JP" dirty="0" smtClean="0">
                <a:ea typeface="ＭＳ Ｐゴシック" charset="-128"/>
              </a:rPr>
              <a:t>)</a:t>
            </a:r>
          </a:p>
          <a:p>
            <a:pPr marL="0" indent="0">
              <a:buFontTx/>
              <a:buNone/>
              <a:defRPr/>
            </a:pPr>
            <a:endParaRPr kumimoji="1" lang="en-US" altLang="ja-JP" dirty="0" smtClean="0">
              <a:ea typeface="ＭＳ Ｐゴシック" charset="-128"/>
            </a:endParaRPr>
          </a:p>
          <a:p>
            <a:r>
              <a:rPr kumimoji="1" lang="ja-JP" altLang="en-US" dirty="0" smtClean="0">
                <a:ea typeface="ＭＳ Ｐゴシック" charset="-128"/>
              </a:rPr>
              <a:t>間食≠スイーツ</a:t>
            </a:r>
            <a:endParaRPr kumimoji="1" lang="en-US" altLang="ja-JP" dirty="0" smtClean="0">
              <a:ea typeface="ＭＳ Ｐゴシック" charset="-128"/>
            </a:endParaRPr>
          </a:p>
          <a:p>
            <a:pPr marL="0" indent="0">
              <a:buFontTx/>
              <a:buNone/>
              <a:defRPr/>
            </a:pPr>
            <a:r>
              <a:rPr kumimoji="1" lang="ja-JP" altLang="en-US" dirty="0">
                <a:ea typeface="ＭＳ Ｐゴシック" charset="-128"/>
              </a:rPr>
              <a:t>間食＝３食で補えない時に食べる必要がある</a:t>
            </a:r>
            <a:endParaRPr kumimoji="1" lang="en-US" altLang="ja-JP" dirty="0">
              <a:ea typeface="ＭＳ Ｐゴシック" charset="-128"/>
            </a:endParaRPr>
          </a:p>
          <a:p>
            <a:pPr marL="0" indent="0">
              <a:buFontTx/>
              <a:buNone/>
              <a:defRPr/>
            </a:pPr>
            <a:r>
              <a:rPr kumimoji="1" lang="ja-JP" altLang="en-US" dirty="0">
                <a:ea typeface="ＭＳ Ｐゴシック" charset="-128"/>
              </a:rPr>
              <a:t>　例</a:t>
            </a:r>
            <a:r>
              <a:rPr kumimoji="1" lang="en-US" altLang="ja-JP" dirty="0">
                <a:ea typeface="ＭＳ Ｐゴシック" charset="-128"/>
              </a:rPr>
              <a:t>)</a:t>
            </a:r>
            <a:r>
              <a:rPr kumimoji="1" lang="ja-JP" altLang="en-US" dirty="0">
                <a:ea typeface="ＭＳ Ｐゴシック" charset="-128"/>
              </a:rPr>
              <a:t>子供：胃袋が小さく、１食あたりが少量</a:t>
            </a:r>
            <a:endParaRPr kumimoji="1" lang="en-US" altLang="ja-JP" dirty="0">
              <a:ea typeface="ＭＳ Ｐゴシック" charset="-128"/>
            </a:endParaRPr>
          </a:p>
          <a:p>
            <a:pPr marL="0" indent="0">
              <a:buFontTx/>
              <a:buNone/>
              <a:defRPr/>
            </a:pPr>
            <a:r>
              <a:rPr kumimoji="1" lang="ja-JP" altLang="en-US" dirty="0">
                <a:ea typeface="ＭＳ Ｐゴシック" charset="-128"/>
              </a:rPr>
              <a:t>　　　胃弱：１回量を減らさないと消化しきれない</a:t>
            </a:r>
            <a:endParaRPr kumimoji="1" lang="en-US" altLang="ja-JP" dirty="0">
              <a:ea typeface="ＭＳ Ｐゴシック" charset="-128"/>
            </a:endParaRPr>
          </a:p>
          <a:p>
            <a:endParaRPr kumimoji="1" lang="en-US" altLang="ja-JP" dirty="0" smtClean="0">
              <a:ea typeface="ＭＳ Ｐゴシック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57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危険な情報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世の中には情報が多すぎる！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水は２Ｌ以上飲んだ方が良い！</a:t>
            </a:r>
            <a:endParaRPr kumimoji="1" lang="en-US" altLang="ja-JP" dirty="0" smtClean="0"/>
          </a:p>
          <a:p>
            <a:r>
              <a:rPr kumimoji="1" lang="ja-JP" altLang="en-US" dirty="0"/>
              <a:t>朝ご飯</a:t>
            </a:r>
            <a:r>
              <a:rPr kumimoji="1" lang="ja-JP" altLang="en-US" dirty="0" smtClean="0"/>
              <a:t>は抜いた方が良い！</a:t>
            </a:r>
            <a:endParaRPr kumimoji="1" lang="en-US" altLang="ja-JP" dirty="0" smtClean="0"/>
          </a:p>
          <a:p>
            <a:r>
              <a:rPr kumimoji="1" lang="ja-JP" altLang="en-US" dirty="0"/>
              <a:t>１日</a:t>
            </a:r>
            <a:r>
              <a:rPr kumimoji="1" lang="ja-JP" altLang="en-US" dirty="0" smtClean="0"/>
              <a:t>１食が健康！</a:t>
            </a:r>
            <a:endParaRPr kumimoji="1" lang="en-US" altLang="ja-JP" dirty="0" smtClean="0"/>
          </a:p>
          <a:p>
            <a:r>
              <a:rPr kumimoji="1" lang="ja-JP" altLang="en-US" dirty="0" smtClean="0"/>
              <a:t>風邪を</a:t>
            </a:r>
            <a:r>
              <a:rPr kumimoji="1" lang="ja-JP" altLang="en-US" dirty="0" smtClean="0"/>
              <a:t>引いたらお風呂で温まる方が良い</a:t>
            </a:r>
            <a:r>
              <a:rPr kumimoji="1" lang="ja-JP" altLang="en-US" dirty="0" smtClean="0"/>
              <a:t>！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フローチャート : 代替処理 3"/>
          <p:cNvSpPr/>
          <p:nvPr/>
        </p:nvSpPr>
        <p:spPr>
          <a:xfrm>
            <a:off x="2362200" y="1295400"/>
            <a:ext cx="3505200" cy="1752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体質を知る！</a:t>
            </a:r>
            <a:endParaRPr kumimoji="1" lang="ja-JP" altLang="en-US" sz="3600" dirty="0"/>
          </a:p>
        </p:txBody>
      </p:sp>
      <p:sp>
        <p:nvSpPr>
          <p:cNvPr id="5" name="フローチャート : 代替処理 4"/>
          <p:cNvSpPr/>
          <p:nvPr/>
        </p:nvSpPr>
        <p:spPr>
          <a:xfrm>
            <a:off x="1143000" y="3200400"/>
            <a:ext cx="7010400" cy="1752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負担がかかる日常生活を知る！</a:t>
            </a:r>
            <a:endParaRPr kumimoji="1" lang="ja-JP" altLang="en-US" sz="3600" dirty="0"/>
          </a:p>
        </p:txBody>
      </p:sp>
      <p:sp>
        <p:nvSpPr>
          <p:cNvPr id="6" name="フローチャート : 代替処理 5"/>
          <p:cNvSpPr/>
          <p:nvPr/>
        </p:nvSpPr>
        <p:spPr>
          <a:xfrm>
            <a:off x="1168791" y="5067886"/>
            <a:ext cx="7010400" cy="1752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出来る事から実践する！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5242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なぜセルフケア？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病院はいつまで受診できるか？</a:t>
            </a:r>
          </a:p>
          <a:p>
            <a:r>
              <a:rPr kumimoji="1" lang="ja-JP" altLang="en-US" dirty="0" smtClean="0"/>
              <a:t>国民</a:t>
            </a:r>
            <a:r>
              <a:rPr kumimoji="1" lang="ja-JP" altLang="en-US" dirty="0"/>
              <a:t>皆保険制度の問題</a:t>
            </a:r>
          </a:p>
          <a:p>
            <a:endParaRPr kumimoji="1" lang="ja-JP" altLang="en-US" dirty="0"/>
          </a:p>
        </p:txBody>
      </p:sp>
      <p:graphicFrame>
        <p:nvGraphicFramePr>
          <p:cNvPr id="4" name="グラフ 3"/>
          <p:cNvGraphicFramePr/>
          <p:nvPr>
            <p:extLst>
              <p:ext uri="{D42A27DB-BD31-4B8C-83A1-F6EECF244321}">
                <p14:modId xmlns:p14="http://schemas.microsoft.com/office/powerpoint/2010/main" val="1360597289"/>
              </p:ext>
            </p:extLst>
          </p:nvPr>
        </p:nvGraphicFramePr>
        <p:xfrm>
          <a:off x="1600200" y="25908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60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医療費（例え）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日本（国民皆保険制度）で盲腸になったら</a:t>
            </a:r>
            <a:endParaRPr kumimoji="1" lang="en-US" altLang="ja-JP" dirty="0" smtClean="0"/>
          </a:p>
          <a:p>
            <a:r>
              <a:rPr kumimoji="1" lang="ja-JP" altLang="en-US" dirty="0" smtClean="0"/>
              <a:t>手術＋入院で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約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万円</a:t>
            </a:r>
            <a:endParaRPr kumimoji="1" lang="en-US" altLang="ja-JP" dirty="0" smtClean="0"/>
          </a:p>
          <a:p>
            <a:r>
              <a:rPr kumimoji="1" lang="ja-JP" altLang="en-US" dirty="0" smtClean="0"/>
              <a:t>しかも・・・高額療養費制度により</a:t>
            </a:r>
            <a:endParaRPr kumimoji="1" lang="en-US" altLang="ja-JP" dirty="0" smtClean="0"/>
          </a:p>
          <a:p>
            <a:r>
              <a:rPr kumimoji="1" lang="ja-JP" altLang="en-US" dirty="0" smtClean="0"/>
              <a:t>月約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万までの支払いでＯＫ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収入による</a:t>
            </a:r>
            <a:r>
              <a:rPr kumimoji="1" lang="en-US" altLang="ja-JP" dirty="0" smtClean="0"/>
              <a:t>)</a:t>
            </a:r>
          </a:p>
          <a:p>
            <a:endParaRPr kumimoji="1" lang="en-US" altLang="ja-JP" dirty="0"/>
          </a:p>
          <a:p>
            <a:r>
              <a:rPr kumimoji="1" lang="ja-JP" altLang="en-US" dirty="0" smtClean="0"/>
              <a:t>アメリカ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国民皆保険制度なし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の場合</a:t>
            </a:r>
            <a:endParaRPr kumimoji="1" lang="en-US" altLang="ja-JP" dirty="0" smtClean="0"/>
          </a:p>
          <a:p>
            <a:r>
              <a:rPr kumimoji="1" lang="ja-JP" altLang="en-US" dirty="0" smtClean="0"/>
              <a:t>約</a:t>
            </a:r>
            <a:r>
              <a:rPr kumimoji="1" lang="en-US" altLang="ja-JP" dirty="0" smtClean="0"/>
              <a:t>240</a:t>
            </a:r>
            <a:r>
              <a:rPr kumimoji="1" lang="ja-JP" altLang="en-US" dirty="0" smtClean="0"/>
              <a:t>万円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339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86000"/>
            <a:ext cx="3086750" cy="20595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セルフケア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00600"/>
            <a:ext cx="2377248" cy="1885950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525963"/>
          </a:xfrm>
        </p:spPr>
        <p:txBody>
          <a:bodyPr>
            <a:normAutofit/>
          </a:bodyPr>
          <a:lstStyle/>
          <a:p>
            <a:r>
              <a:rPr lang="ja-JP" altLang="en-US" sz="4800" dirty="0" smtClean="0">
                <a:solidFill>
                  <a:srgbClr val="0070C0"/>
                </a:solidFill>
              </a:rPr>
              <a:t>①病気にならないために！</a:t>
            </a:r>
            <a:endParaRPr lang="en-US" altLang="ja-JP" sz="4800" dirty="0" smtClean="0">
              <a:solidFill>
                <a:srgbClr val="0070C0"/>
              </a:solidFill>
            </a:endParaRPr>
          </a:p>
          <a:p>
            <a:endParaRPr lang="en-US" altLang="ja-JP" sz="1600" dirty="0" smtClean="0"/>
          </a:p>
          <a:p>
            <a:endParaRPr lang="en-US" altLang="ja-JP" sz="1600" dirty="0"/>
          </a:p>
          <a:p>
            <a:endParaRPr lang="en-US" altLang="ja-JP" sz="1600" dirty="0" smtClean="0"/>
          </a:p>
          <a:p>
            <a:r>
              <a:rPr kumimoji="1" lang="ja-JP" altLang="en-US" sz="4800" dirty="0" smtClean="0">
                <a:solidFill>
                  <a:srgbClr val="0070C0"/>
                </a:solidFill>
              </a:rPr>
              <a:t>②病気になっても</a:t>
            </a:r>
            <a:endParaRPr kumimoji="1" lang="en-US" altLang="ja-JP" sz="4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sz="4800" dirty="0">
                <a:solidFill>
                  <a:srgbClr val="0070C0"/>
                </a:solidFill>
              </a:rPr>
              <a:t>　</a:t>
            </a:r>
            <a:r>
              <a:rPr lang="ja-JP" altLang="en-US" sz="4800" dirty="0" smtClean="0">
                <a:solidFill>
                  <a:srgbClr val="0070C0"/>
                </a:solidFill>
              </a:rPr>
              <a:t>　　</a:t>
            </a:r>
            <a:r>
              <a:rPr kumimoji="1" lang="ja-JP" altLang="en-US" sz="4800" dirty="0" smtClean="0">
                <a:solidFill>
                  <a:srgbClr val="0070C0"/>
                </a:solidFill>
              </a:rPr>
              <a:t>不調なく過ごすために！</a:t>
            </a:r>
            <a:endParaRPr kumimoji="1" lang="ja-JP" altLang="en-US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7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症状が出るかどうか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12925" y="1600200"/>
            <a:ext cx="5411788" cy="13239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kumimoji="1" lang="ja-JP" altLang="en-US" sz="3600" dirty="0" smtClean="0">
                <a:ea typeface="ＭＳ Ｐゴシック" charset="-128"/>
              </a:rPr>
              <a:t>自分の機能≧必要な機能</a:t>
            </a:r>
            <a:endParaRPr kumimoji="1" lang="en-US" altLang="ja-JP" sz="3600" dirty="0" smtClean="0">
              <a:ea typeface="ＭＳ Ｐゴシック" charset="-128"/>
            </a:endParaRPr>
          </a:p>
          <a:p>
            <a:pPr marL="0" indent="0" algn="ctr">
              <a:buFontTx/>
              <a:buNone/>
            </a:pPr>
            <a:r>
              <a:rPr kumimoji="1" lang="ja-JP" altLang="en-US" sz="3600" dirty="0" smtClean="0">
                <a:ea typeface="ＭＳ Ｐゴシック" charset="-128"/>
              </a:rPr>
              <a:t>の場合、症状は出ない</a:t>
            </a:r>
            <a:endParaRPr kumimoji="1" lang="en-US" altLang="ja-JP" sz="3600" dirty="0" smtClean="0">
              <a:ea typeface="ＭＳ Ｐゴシック" charset="-128"/>
            </a:endParaRPr>
          </a:p>
          <a:p>
            <a:pPr marL="0" indent="0" algn="ctr">
              <a:buFontTx/>
              <a:buNone/>
            </a:pPr>
            <a:endParaRPr kumimoji="1" lang="ja-JP" altLang="en-US" sz="3600" dirty="0" smtClean="0">
              <a:ea typeface="ＭＳ Ｐゴシック" charset="-128"/>
            </a:endParaRPr>
          </a:p>
        </p:txBody>
      </p:sp>
      <p:sp>
        <p:nvSpPr>
          <p:cNvPr id="5" name="フローチャート : 磁気ディスク 1"/>
          <p:cNvSpPr>
            <a:spLocks noChangeArrowheads="1"/>
          </p:cNvSpPr>
          <p:nvPr/>
        </p:nvSpPr>
        <p:spPr bwMode="auto">
          <a:xfrm>
            <a:off x="684213" y="2924175"/>
            <a:ext cx="2592387" cy="2665413"/>
          </a:xfrm>
          <a:prstGeom prst="flowChartMagneticDisk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/>
          </a:p>
        </p:txBody>
      </p:sp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827088" y="5800725"/>
            <a:ext cx="2498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/>
              <a:t>自分の機能</a:t>
            </a:r>
          </a:p>
        </p:txBody>
      </p:sp>
      <p:sp>
        <p:nvSpPr>
          <p:cNvPr id="7" name="テキスト ボックス 6"/>
          <p:cNvSpPr txBox="1">
            <a:spLocks noChangeArrowheads="1"/>
          </p:cNvSpPr>
          <p:nvPr/>
        </p:nvSpPr>
        <p:spPr bwMode="auto">
          <a:xfrm>
            <a:off x="827088" y="4113213"/>
            <a:ext cx="229711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 b="1" dirty="0"/>
              <a:t>１００</a:t>
            </a:r>
          </a:p>
        </p:txBody>
      </p:sp>
      <p:sp>
        <p:nvSpPr>
          <p:cNvPr id="8" name="テキスト ボックス 8"/>
          <p:cNvSpPr txBox="1">
            <a:spLocks noChangeArrowheads="1"/>
          </p:cNvSpPr>
          <p:nvPr/>
        </p:nvSpPr>
        <p:spPr bwMode="auto">
          <a:xfrm>
            <a:off x="6035675" y="5800725"/>
            <a:ext cx="2497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/>
              <a:t>必要な機能</a:t>
            </a:r>
          </a:p>
        </p:txBody>
      </p:sp>
      <p:sp>
        <p:nvSpPr>
          <p:cNvPr id="9" name="テキスト ボックス 9"/>
          <p:cNvSpPr txBox="1">
            <a:spLocks noChangeArrowheads="1"/>
          </p:cNvSpPr>
          <p:nvPr/>
        </p:nvSpPr>
        <p:spPr bwMode="auto">
          <a:xfrm>
            <a:off x="3581400" y="3929063"/>
            <a:ext cx="1905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600" b="1" dirty="0"/>
              <a:t>ＶＳ</a:t>
            </a:r>
          </a:p>
        </p:txBody>
      </p:sp>
      <p:sp>
        <p:nvSpPr>
          <p:cNvPr id="10" name="フローチャート : 磁気ディスク 1"/>
          <p:cNvSpPr>
            <a:spLocks noChangeArrowheads="1"/>
          </p:cNvSpPr>
          <p:nvPr/>
        </p:nvSpPr>
        <p:spPr bwMode="auto">
          <a:xfrm>
            <a:off x="5867400" y="2924175"/>
            <a:ext cx="2592388" cy="2636838"/>
          </a:xfrm>
          <a:prstGeom prst="flowChartMagneticDisk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/>
          </a:p>
        </p:txBody>
      </p:sp>
      <p:sp>
        <p:nvSpPr>
          <p:cNvPr id="11" name="テキスト ボックス 6"/>
          <p:cNvSpPr txBox="1">
            <a:spLocks noChangeArrowheads="1"/>
          </p:cNvSpPr>
          <p:nvPr/>
        </p:nvSpPr>
        <p:spPr bwMode="auto">
          <a:xfrm>
            <a:off x="6035675" y="4114800"/>
            <a:ext cx="24241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 b="1" dirty="0"/>
              <a:t>１００</a:t>
            </a:r>
          </a:p>
        </p:txBody>
      </p:sp>
      <p:sp>
        <p:nvSpPr>
          <p:cNvPr id="12" name="右矢印 11"/>
          <p:cNvSpPr/>
          <p:nvPr/>
        </p:nvSpPr>
        <p:spPr>
          <a:xfrm rot="16200000">
            <a:off x="1132050" y="2971403"/>
            <a:ext cx="1599406" cy="1447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右矢印 20"/>
          <p:cNvSpPr/>
          <p:nvPr/>
        </p:nvSpPr>
        <p:spPr>
          <a:xfrm rot="5400000">
            <a:off x="6401197" y="2971404"/>
            <a:ext cx="1599406" cy="1447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11958" y="2925347"/>
            <a:ext cx="155504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治療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67400" y="2743200"/>
            <a:ext cx="2819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日常生活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45944" y="4067561"/>
            <a:ext cx="3276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セルフケア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不調が起きた時・・・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6477003" cy="4404362"/>
          </a:xfrm>
        </p:spPr>
      </p:pic>
    </p:spTree>
    <p:extLst>
      <p:ext uri="{BB962C8B-B14F-4D97-AF65-F5344CB8AC3E}">
        <p14:creationId xmlns:p14="http://schemas.microsoft.com/office/powerpoint/2010/main" val="389827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フローチャート : 磁気ディスク 1"/>
          <p:cNvSpPr>
            <a:spLocks noChangeArrowheads="1"/>
          </p:cNvSpPr>
          <p:nvPr/>
        </p:nvSpPr>
        <p:spPr bwMode="auto">
          <a:xfrm>
            <a:off x="684213" y="3584575"/>
            <a:ext cx="2592387" cy="2005013"/>
          </a:xfrm>
          <a:prstGeom prst="flowChartMagneticDisk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/>
          </a:p>
        </p:txBody>
      </p:sp>
      <p:sp>
        <p:nvSpPr>
          <p:cNvPr id="17" name="テキスト ボックス 6"/>
          <p:cNvSpPr txBox="1">
            <a:spLocks noChangeArrowheads="1"/>
          </p:cNvSpPr>
          <p:nvPr/>
        </p:nvSpPr>
        <p:spPr bwMode="auto">
          <a:xfrm>
            <a:off x="1219200" y="4113213"/>
            <a:ext cx="17525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 b="1" dirty="0"/>
              <a:t>８０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症状が出るかどうか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14400" y="1600200"/>
            <a:ext cx="7545388" cy="1323975"/>
          </a:xfrm>
        </p:spPr>
        <p:txBody>
          <a:bodyPr>
            <a:normAutofit fontScale="92500"/>
          </a:bodyPr>
          <a:lstStyle/>
          <a:p>
            <a:pPr marL="0" indent="0" algn="ctr">
              <a:buFontTx/>
              <a:buNone/>
            </a:pPr>
            <a:r>
              <a:rPr lang="ja-JP" altLang="en-US" sz="3600" dirty="0">
                <a:ea typeface="ＭＳ Ｐゴシック" charset="-128"/>
              </a:rPr>
              <a:t>自分の機能が低下し、賄い切れない時</a:t>
            </a:r>
            <a:endParaRPr lang="en-US" altLang="ja-JP" sz="3600" dirty="0">
              <a:ea typeface="ＭＳ Ｐゴシック" charset="-128"/>
            </a:endParaRPr>
          </a:p>
          <a:p>
            <a:pPr marL="0" indent="0" algn="ctr">
              <a:buFontTx/>
              <a:buNone/>
            </a:pPr>
            <a:r>
              <a:rPr lang="ja-JP" altLang="en-US" sz="3600" dirty="0">
                <a:ea typeface="ＭＳ Ｐゴシック" charset="-128"/>
              </a:rPr>
              <a:t>＝病気</a:t>
            </a:r>
          </a:p>
          <a:p>
            <a:pPr marL="0" indent="0" algn="ctr">
              <a:buFontTx/>
              <a:buNone/>
            </a:pPr>
            <a:endParaRPr kumimoji="1" lang="ja-JP" altLang="en-US" sz="3600" dirty="0" smtClean="0">
              <a:ea typeface="ＭＳ Ｐゴシック" charset="-128"/>
            </a:endParaRPr>
          </a:p>
        </p:txBody>
      </p:sp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827088" y="5800725"/>
            <a:ext cx="2498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/>
              <a:t>自分の機能</a:t>
            </a:r>
          </a:p>
        </p:txBody>
      </p:sp>
      <p:sp>
        <p:nvSpPr>
          <p:cNvPr id="8" name="テキスト ボックス 8"/>
          <p:cNvSpPr txBox="1">
            <a:spLocks noChangeArrowheads="1"/>
          </p:cNvSpPr>
          <p:nvPr/>
        </p:nvSpPr>
        <p:spPr bwMode="auto">
          <a:xfrm>
            <a:off x="6035675" y="5800725"/>
            <a:ext cx="2497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 dirty="0"/>
              <a:t>必要な機能</a:t>
            </a:r>
          </a:p>
        </p:txBody>
      </p:sp>
      <p:sp>
        <p:nvSpPr>
          <p:cNvPr id="9" name="テキスト ボックス 9"/>
          <p:cNvSpPr txBox="1">
            <a:spLocks noChangeArrowheads="1"/>
          </p:cNvSpPr>
          <p:nvPr/>
        </p:nvSpPr>
        <p:spPr bwMode="auto">
          <a:xfrm>
            <a:off x="3581400" y="3929063"/>
            <a:ext cx="1905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6600" b="1" dirty="0"/>
              <a:t>ＶＳ</a:t>
            </a:r>
          </a:p>
        </p:txBody>
      </p:sp>
      <p:sp>
        <p:nvSpPr>
          <p:cNvPr id="10" name="フローチャート : 磁気ディスク 1"/>
          <p:cNvSpPr>
            <a:spLocks noChangeArrowheads="1"/>
          </p:cNvSpPr>
          <p:nvPr/>
        </p:nvSpPr>
        <p:spPr bwMode="auto">
          <a:xfrm>
            <a:off x="5867400" y="2924175"/>
            <a:ext cx="2592388" cy="2636838"/>
          </a:xfrm>
          <a:prstGeom prst="flowChartMagneticDisk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1800"/>
          </a:p>
        </p:txBody>
      </p:sp>
      <p:sp>
        <p:nvSpPr>
          <p:cNvPr id="11" name="テキスト ボックス 6"/>
          <p:cNvSpPr txBox="1">
            <a:spLocks noChangeArrowheads="1"/>
          </p:cNvSpPr>
          <p:nvPr/>
        </p:nvSpPr>
        <p:spPr bwMode="auto">
          <a:xfrm>
            <a:off x="6035675" y="4114800"/>
            <a:ext cx="24241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5400" b="1" dirty="0"/>
              <a:t>１００</a:t>
            </a:r>
          </a:p>
        </p:txBody>
      </p:sp>
      <p:sp>
        <p:nvSpPr>
          <p:cNvPr id="12" name="右矢印 11"/>
          <p:cNvSpPr/>
          <p:nvPr/>
        </p:nvSpPr>
        <p:spPr>
          <a:xfrm rot="16200000">
            <a:off x="1132050" y="2971403"/>
            <a:ext cx="1599406" cy="1447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右矢印 20"/>
          <p:cNvSpPr/>
          <p:nvPr/>
        </p:nvSpPr>
        <p:spPr>
          <a:xfrm rot="5400000">
            <a:off x="6401197" y="2971404"/>
            <a:ext cx="1599406" cy="14478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11958" y="2925347"/>
            <a:ext cx="155504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dirty="0">
                <a:solidFill>
                  <a:srgbClr val="FF0000"/>
                </a:solidFill>
              </a:rPr>
              <a:t>薬</a:t>
            </a:r>
            <a:endParaRPr kumimoji="1" lang="en-US" altLang="ja-JP" sz="48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4800" dirty="0">
                <a:solidFill>
                  <a:srgbClr val="FF0000"/>
                </a:solidFill>
              </a:rPr>
              <a:t>運動治療</a:t>
            </a:r>
            <a:endParaRPr kumimoji="1" lang="en-US" altLang="ja-JP" sz="48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867400" y="2743200"/>
            <a:ext cx="28194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日常生活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45944" y="4067561"/>
            <a:ext cx="32766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FF0000"/>
                </a:solidFill>
              </a:rPr>
              <a:t>セルフケア</a:t>
            </a:r>
            <a:endParaRPr kumimoji="1" lang="ja-JP" alt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当院の理念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一時的な症状の緩和を目的とせず、不調を起こす根本原因を解決する　（治療＋健康指導）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/>
              <a:t>自分自身</a:t>
            </a:r>
            <a:r>
              <a:rPr kumimoji="1" lang="ja-JP" altLang="en-US" dirty="0" smtClean="0"/>
              <a:t>で健康を維持できるようにサポートする　（治療＋健康指導）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自分自身で健康を維持出来るようになったら治療を卒業し、セルフケアで悪くしないようにサポートする　（健康指導）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59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セルフケア</a:t>
            </a:r>
            <a:r>
              <a:rPr kumimoji="1" lang="ja-JP" altLang="en-US" dirty="0"/>
              <a:t>をどのように使う</a:t>
            </a:r>
            <a:r>
              <a:rPr kumimoji="1" lang="ja-JP" altLang="en-US" dirty="0" smtClean="0"/>
              <a:t>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健康レベルに応じてセルフケアの比重が変ってくる！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1981200" y="5486400"/>
            <a:ext cx="6324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1981200" y="3505200"/>
            <a:ext cx="632460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981200" y="4495800"/>
            <a:ext cx="632460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2400" y="290868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健康レベル　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8200" y="373889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上　</a:t>
            </a:r>
            <a:endParaRPr kumimoji="1" lang="ja-JP" altLang="en-US" sz="2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8200" y="472949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中　</a:t>
            </a:r>
            <a:endParaRPr kumimoji="1" lang="ja-JP" altLang="en-US" sz="28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38200" y="572009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下　</a:t>
            </a:r>
            <a:endParaRPr kumimoji="1" lang="ja-JP" altLang="en-US" sz="2800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2286000" y="5720090"/>
            <a:ext cx="762000" cy="60451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220351" y="4950455"/>
            <a:ext cx="980049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2286000" y="3738890"/>
            <a:ext cx="914400" cy="52322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724400" y="5720090"/>
            <a:ext cx="3048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</a:rPr>
              <a:t>治療＞セルフケア　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24400" y="4729490"/>
            <a:ext cx="3048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solidFill>
                  <a:schemeClr val="bg1"/>
                </a:solidFill>
              </a:rPr>
              <a:t>治療＜セルフケア　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505200" y="3735774"/>
            <a:ext cx="27432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セルフケアのみ　</a:t>
            </a:r>
            <a:endParaRPr kumimoji="1" lang="ja-JP" altLang="en-US" sz="28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48400" y="3738890"/>
            <a:ext cx="25146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/>
              <a:t>メンテナンス　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8388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8" grpId="0" animBg="1"/>
      <p:bldP spid="19" grpId="0" animBg="1"/>
      <p:bldP spid="20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当院からのお願い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浜田山周辺に住む方々の健康レベルを底上げするために</a:t>
            </a:r>
            <a:endParaRPr kumimoji="1" lang="en-US" altLang="ja-JP" dirty="0" smtClean="0"/>
          </a:p>
          <a:p>
            <a:r>
              <a:rPr kumimoji="1" lang="ja-JP" altLang="en-US" dirty="0"/>
              <a:t>健康をあきらめている</a:t>
            </a:r>
            <a:r>
              <a:rPr kumimoji="1" lang="ja-JP" altLang="en-US" dirty="0" smtClean="0"/>
              <a:t>方の健康を底上げするために</a:t>
            </a:r>
            <a:endParaRPr kumimoji="1" lang="en-US" altLang="ja-JP" dirty="0" smtClean="0"/>
          </a:p>
          <a:p>
            <a:r>
              <a:rPr kumimoji="1" lang="ja-JP" altLang="en-US" dirty="0"/>
              <a:t>周りに困っている方が</a:t>
            </a:r>
            <a:r>
              <a:rPr kumimoji="1" lang="ja-JP" altLang="en-US" dirty="0" smtClean="0"/>
              <a:t>いましたら</a:t>
            </a:r>
            <a:r>
              <a:rPr kumimoji="1" lang="ja-JP" altLang="en-US" dirty="0"/>
              <a:t>、</a:t>
            </a:r>
            <a:r>
              <a:rPr kumimoji="1" lang="ja-JP" altLang="en-US" dirty="0" smtClean="0"/>
              <a:t>ご紹介</a:t>
            </a:r>
            <a:r>
              <a:rPr kumimoji="1" lang="ja-JP" altLang="en-US" dirty="0"/>
              <a:t>をお願い</a:t>
            </a:r>
            <a:r>
              <a:rPr kumimoji="1" lang="ja-JP" altLang="en-US" dirty="0" smtClean="0"/>
              <a:t>致します</a:t>
            </a:r>
            <a:endParaRPr kumimoji="1" lang="en-US" altLang="ja-JP" dirty="0" smtClean="0"/>
          </a:p>
          <a:p>
            <a:endParaRPr kumimoji="1" lang="en-US" altLang="ja-JP" dirty="0"/>
          </a:p>
          <a:p>
            <a:r>
              <a:rPr kumimoji="1" lang="ja-JP" altLang="en-US" dirty="0" smtClean="0"/>
              <a:t>講演会の依頼をお願い致します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　　学校・職場・地域のコミュニティ 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75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セルフケアまとめ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まずは日常生活を見直すことが効率的</a:t>
            </a:r>
            <a:endParaRPr kumimoji="1" lang="en-US" altLang="ja-JP" dirty="0" smtClean="0"/>
          </a:p>
          <a:p>
            <a:r>
              <a:rPr lang="ja-JP" altLang="en-US" dirty="0" smtClean="0"/>
              <a:t>→その後に方法論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日常生活を全て理想的に</a:t>
            </a:r>
            <a:r>
              <a:rPr lang="ja-JP" altLang="en-US" dirty="0" smtClean="0"/>
              <a:t>行う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 smtClean="0"/>
              <a:t>→負担のかかる生活を知った上でマネジメントする</a:t>
            </a:r>
            <a:endParaRPr kumimoji="1" lang="ja-JP" altLang="en-US" dirty="0"/>
          </a:p>
        </p:txBody>
      </p:sp>
      <p:sp>
        <p:nvSpPr>
          <p:cNvPr id="6" name="乗算記号 5"/>
          <p:cNvSpPr/>
          <p:nvPr/>
        </p:nvSpPr>
        <p:spPr bwMode="auto">
          <a:xfrm>
            <a:off x="914400" y="2349303"/>
            <a:ext cx="4876800" cy="2514601"/>
          </a:xfrm>
          <a:prstGeom prst="mathMultiply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65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質疑</a:t>
            </a:r>
            <a:r>
              <a:rPr kumimoji="1" lang="ja-JP" altLang="en-US" dirty="0" smtClean="0"/>
              <a:t>応答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伝えたい事が多すぎて・・</a:t>
            </a:r>
            <a:r>
              <a:rPr kumimoji="1" lang="ja-JP" altLang="en-US" dirty="0" smtClean="0"/>
              <a:t>・</a:t>
            </a:r>
            <a:endParaRPr kumimoji="1" lang="en-US" altLang="ja-JP" dirty="0" smtClean="0"/>
          </a:p>
          <a:p>
            <a:r>
              <a:rPr kumimoji="1" lang="ja-JP" altLang="en-US" dirty="0"/>
              <a:t>時間が限られる</a:t>
            </a:r>
            <a:r>
              <a:rPr kumimoji="1" lang="ja-JP" altLang="en-US" dirty="0" smtClean="0"/>
              <a:t>ので・・・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422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次回予告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９月３日（土）</a:t>
            </a:r>
            <a:endParaRPr kumimoji="1" lang="en-US" altLang="ja-JP" dirty="0" smtClean="0"/>
          </a:p>
          <a:p>
            <a:r>
              <a:rPr lang="ja-JP" altLang="en-US" dirty="0" smtClean="0"/>
              <a:t>１５：００～１６：００</a:t>
            </a:r>
            <a:endParaRPr lang="en-US" altLang="ja-JP" dirty="0" smtClean="0"/>
          </a:p>
          <a:p>
            <a:r>
              <a:rPr kumimoji="1" lang="ja-JP" altLang="en-US" dirty="0" smtClean="0"/>
              <a:t>場所：なんば鍼灸院整骨院</a:t>
            </a:r>
            <a:endParaRPr kumimoji="1" lang="en-US" altLang="ja-JP" dirty="0" smtClean="0"/>
          </a:p>
          <a:p>
            <a:r>
              <a:rPr lang="ja-JP" altLang="en-US" dirty="0" smtClean="0"/>
              <a:t>先着８名様</a:t>
            </a:r>
            <a:endParaRPr lang="en-US" altLang="ja-JP" dirty="0" smtClean="0"/>
          </a:p>
          <a:p>
            <a:r>
              <a:rPr kumimoji="1" lang="ja-JP" altLang="en-US" dirty="0" smtClean="0"/>
              <a:t>料金　２０００円</a:t>
            </a:r>
            <a:endParaRPr kumimoji="1" lang="en-US" altLang="ja-JP" dirty="0" smtClean="0"/>
          </a:p>
          <a:p>
            <a:r>
              <a:rPr lang="ja-JP" altLang="en-US" dirty="0" smtClean="0"/>
              <a:t>　　５００円引き券</a:t>
            </a:r>
            <a:endParaRPr lang="en-US" altLang="ja-JP" dirty="0" smtClean="0"/>
          </a:p>
          <a:p>
            <a:r>
              <a:rPr kumimoji="1" lang="ja-JP" altLang="en-US" dirty="0" smtClean="0"/>
              <a:t>　　ＶＩＰ券（無料）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75449"/>
            <a:ext cx="6515100" cy="25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5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7844646" cy="5543550"/>
          </a:xfrm>
        </p:spPr>
      </p:pic>
    </p:spTree>
    <p:extLst>
      <p:ext uri="{BB962C8B-B14F-4D97-AF65-F5344CB8AC3E}">
        <p14:creationId xmlns:p14="http://schemas.microsoft.com/office/powerpoint/2010/main" val="9920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6172200" cy="6274155"/>
          </a:xfrm>
        </p:spPr>
      </p:pic>
    </p:spTree>
    <p:extLst>
      <p:ext uri="{BB962C8B-B14F-4D97-AF65-F5344CB8AC3E}">
        <p14:creationId xmlns:p14="http://schemas.microsoft.com/office/powerpoint/2010/main" val="22693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41110"/>
            <a:ext cx="8134350" cy="5426773"/>
          </a:xfrm>
        </p:spPr>
      </p:pic>
    </p:spTree>
    <p:extLst>
      <p:ext uri="{BB962C8B-B14F-4D97-AF65-F5344CB8AC3E}">
        <p14:creationId xmlns:p14="http://schemas.microsoft.com/office/powerpoint/2010/main" val="22738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737608"/>
            <a:ext cx="4292287" cy="257175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2767012" cy="499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5897884" cy="5515768"/>
          </a:xfr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23" y="2551020"/>
            <a:ext cx="3276600" cy="32766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2260"/>
            <a:ext cx="3124200" cy="40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8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痛みを起こす原因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5649308" cy="3841530"/>
          </a:xfrm>
        </p:spPr>
      </p:pic>
      <p:sp>
        <p:nvSpPr>
          <p:cNvPr id="5" name="角丸四角形吹き出し 4"/>
          <p:cNvSpPr/>
          <p:nvPr/>
        </p:nvSpPr>
        <p:spPr>
          <a:xfrm>
            <a:off x="838200" y="1676400"/>
            <a:ext cx="1600200" cy="838200"/>
          </a:xfrm>
          <a:prstGeom prst="wedgeRoundRectCallout">
            <a:avLst>
              <a:gd name="adj1" fmla="val 97458"/>
              <a:gd name="adj2" fmla="val 6250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筋肉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609600" y="2895600"/>
            <a:ext cx="1600200" cy="838200"/>
          </a:xfrm>
          <a:prstGeom prst="wedgeRoundRectCallout">
            <a:avLst>
              <a:gd name="adj1" fmla="val 124711"/>
              <a:gd name="adj2" fmla="val 33969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骨格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609600" y="4191000"/>
            <a:ext cx="1600200" cy="838200"/>
          </a:xfrm>
          <a:prstGeom prst="wedgeRoundRectCallout">
            <a:avLst>
              <a:gd name="adj1" fmla="val 94821"/>
              <a:gd name="adj2" fmla="val -465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皮膚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5715000" y="5741377"/>
            <a:ext cx="1600200" cy="838200"/>
          </a:xfrm>
          <a:prstGeom prst="wedgeRoundRectCallout">
            <a:avLst>
              <a:gd name="adj1" fmla="val -88916"/>
              <a:gd name="adj2" fmla="val -6001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脳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6515100" y="4148797"/>
            <a:ext cx="1600200" cy="838200"/>
          </a:xfrm>
          <a:prstGeom prst="wedgeRoundRectCallout">
            <a:avLst>
              <a:gd name="adj1" fmla="val -114410"/>
              <a:gd name="adj2" fmla="val 188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心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181600" y="1118382"/>
            <a:ext cx="3657600" cy="1357532"/>
          </a:xfrm>
          <a:prstGeom prst="wedgeRoundRectCallout">
            <a:avLst>
              <a:gd name="adj1" fmla="val -45778"/>
              <a:gd name="adj2" fmla="val 8596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400" dirty="0" smtClean="0">
                <a:solidFill>
                  <a:srgbClr val="FF0000"/>
                </a:solidFill>
              </a:rPr>
              <a:t>自律神経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トラベル">
  <a:themeElements>
    <a:clrScheme name="トラベル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トラベル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トラベル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1063</TotalTime>
  <Words>686</Words>
  <Application>Microsoft Office PowerPoint</Application>
  <PresentationFormat>画面に合わせる (4:3)</PresentationFormat>
  <Paragraphs>211</Paragraphs>
  <Slides>36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36</vt:i4>
      </vt:variant>
    </vt:vector>
  </HeadingPairs>
  <TitlesOfParts>
    <vt:vector size="37" baseType="lpstr">
      <vt:lpstr>トラベル</vt:lpstr>
      <vt:lpstr>第１回 セルフケア健康教室  「セルフケアを行う 　　　　基本的考え方」</vt:lpstr>
      <vt:lpstr>セルフケアについて</vt:lpstr>
      <vt:lpstr>不調が起きた時・・・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痛みを起こす原因</vt:lpstr>
      <vt:lpstr>自律神経について</vt:lpstr>
      <vt:lpstr>自律神経の特徴</vt:lpstr>
      <vt:lpstr>PowerPoint プレゼンテーション</vt:lpstr>
      <vt:lpstr>PowerPoint プレゼンテーション</vt:lpstr>
      <vt:lpstr>自律神経と感覚神経</vt:lpstr>
      <vt:lpstr>PowerPoint プレゼンテーション</vt:lpstr>
      <vt:lpstr>PowerPoint プレゼンテーション</vt:lpstr>
      <vt:lpstr>PowerPoint プレゼンテーション</vt:lpstr>
      <vt:lpstr>症状が出るかどうか</vt:lpstr>
      <vt:lpstr>夏の過ごし方</vt:lpstr>
      <vt:lpstr>水分</vt:lpstr>
      <vt:lpstr>入浴方法</vt:lpstr>
      <vt:lpstr>睡眠</vt:lpstr>
      <vt:lpstr>食事</vt:lpstr>
      <vt:lpstr>食事②</vt:lpstr>
      <vt:lpstr>危険な情報</vt:lpstr>
      <vt:lpstr>なぜセルフケア？</vt:lpstr>
      <vt:lpstr>医療費（例え）</vt:lpstr>
      <vt:lpstr>セルフケア</vt:lpstr>
      <vt:lpstr>症状が出るかどうか</vt:lpstr>
      <vt:lpstr>症状が出るかどうか</vt:lpstr>
      <vt:lpstr>当院の理念</vt:lpstr>
      <vt:lpstr>セルフケアをどのように使うか</vt:lpstr>
      <vt:lpstr>当院からのお願い</vt:lpstr>
      <vt:lpstr>セルフケアまとめ</vt:lpstr>
      <vt:lpstr>質疑応答</vt:lpstr>
      <vt:lpstr>次回予告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第１回 セルフケア健康教室  「セルフケアを行う基本的考え方」</dc:title>
  <dc:creator>namba</dc:creator>
  <cp:lastModifiedBy>namba</cp:lastModifiedBy>
  <cp:revision>107</cp:revision>
  <dcterms:created xsi:type="dcterms:W3CDTF">2006-08-16T00:00:00Z</dcterms:created>
  <dcterms:modified xsi:type="dcterms:W3CDTF">2016-08-06T05:35:35Z</dcterms:modified>
</cp:coreProperties>
</file>